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81" r:id="rId2"/>
    <p:sldId id="282" r:id="rId3"/>
    <p:sldId id="257" r:id="rId4"/>
    <p:sldId id="258" r:id="rId5"/>
    <p:sldId id="273" r:id="rId6"/>
    <p:sldId id="268" r:id="rId7"/>
    <p:sldId id="270" r:id="rId8"/>
    <p:sldId id="283" r:id="rId9"/>
    <p:sldId id="261" r:id="rId10"/>
    <p:sldId id="278" r:id="rId11"/>
    <p:sldId id="277" r:id="rId12"/>
    <p:sldId id="272" r:id="rId13"/>
    <p:sldId id="265" r:id="rId14"/>
    <p:sldId id="279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2"/>
  </p:normalViewPr>
  <p:slideViewPr>
    <p:cSldViewPr snapToGrid="0" snapToObjects="1">
      <p:cViewPr>
        <p:scale>
          <a:sx n="77" d="100"/>
          <a:sy n="77" d="100"/>
        </p:scale>
        <p:origin x="2104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A99A58-B566-3845-96CF-7BB1C49D09F6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8674B7F-3871-6E4F-949B-880B2EE9C787}">
      <dgm:prSet phldrT="[Text]" custT="1"/>
      <dgm:spPr/>
      <dgm:t>
        <a:bodyPr/>
        <a:lstStyle/>
        <a:p>
          <a:pPr>
            <a:buFont typeface="Arial" pitchFamily="34"/>
            <a:buChar char="•"/>
          </a:pPr>
          <a:r>
            <a:rPr lang="uk-UA" sz="2000" dirty="0">
              <a:latin typeface="Times New Roman"/>
              <a:cs typeface="Times New Roman"/>
            </a:rPr>
            <a:t>Якщо культура завжди конструйована, то медіа завжди селективні.</a:t>
          </a:r>
          <a:endParaRPr lang="en-GB" sz="2000" dirty="0"/>
        </a:p>
      </dgm:t>
    </dgm:pt>
    <dgm:pt modelId="{A7C9FADC-34AA-E747-BFD4-28C2DF0761BE}" type="parTrans" cxnId="{FF26493E-CD93-8046-84A0-6F516BCA1BA1}">
      <dgm:prSet/>
      <dgm:spPr/>
      <dgm:t>
        <a:bodyPr/>
        <a:lstStyle/>
        <a:p>
          <a:endParaRPr lang="en-GB"/>
        </a:p>
      </dgm:t>
    </dgm:pt>
    <dgm:pt modelId="{7BE757AE-F400-1C4E-B5A7-695D9BC8C95E}" type="sibTrans" cxnId="{FF26493E-CD93-8046-84A0-6F516BCA1BA1}">
      <dgm:prSet/>
      <dgm:spPr/>
      <dgm:t>
        <a:bodyPr/>
        <a:lstStyle/>
        <a:p>
          <a:endParaRPr lang="en-GB"/>
        </a:p>
      </dgm:t>
    </dgm:pt>
    <dgm:pt modelId="{ED7C8DF9-4466-954B-B565-9216AA7F020B}">
      <dgm:prSet phldrT="[Text]"/>
      <dgm:spPr/>
      <dgm:t>
        <a:bodyPr/>
        <a:lstStyle/>
        <a:p>
          <a:r>
            <a:rPr lang="uk-UA" dirty="0" err="1">
              <a:latin typeface="Times New Roman"/>
              <a:cs typeface="Times New Roman"/>
            </a:rPr>
            <a:t>Медіакультура</a:t>
          </a:r>
          <a:r>
            <a:rPr lang="uk-UA" dirty="0">
              <a:latin typeface="Times New Roman"/>
              <a:cs typeface="Times New Roman"/>
            </a:rPr>
            <a:t>  займає серединне місце і повинна розглядатися у зв'язку із медіацією, тобто яким чином вона надходить до аудиторії. </a:t>
          </a:r>
          <a:endParaRPr lang="en-GB" dirty="0"/>
        </a:p>
      </dgm:t>
    </dgm:pt>
    <dgm:pt modelId="{C6C3EE0D-FADE-DD4E-AD9E-F766882AE6CE}" type="parTrans" cxnId="{8302A9EF-0018-CE4D-B486-B18766A84666}">
      <dgm:prSet/>
      <dgm:spPr/>
      <dgm:t>
        <a:bodyPr/>
        <a:lstStyle/>
        <a:p>
          <a:endParaRPr lang="en-GB"/>
        </a:p>
      </dgm:t>
    </dgm:pt>
    <dgm:pt modelId="{14F087D1-8DC4-1645-B236-479D53B67188}" type="sibTrans" cxnId="{8302A9EF-0018-CE4D-B486-B18766A84666}">
      <dgm:prSet/>
      <dgm:spPr/>
      <dgm:t>
        <a:bodyPr/>
        <a:lstStyle/>
        <a:p>
          <a:endParaRPr lang="en-GB"/>
        </a:p>
      </dgm:t>
    </dgm:pt>
    <dgm:pt modelId="{E46BCDB3-5DFF-0F46-A9F9-D799D3BF8860}">
      <dgm:prSet phldrT="[Text]"/>
      <dgm:spPr/>
      <dgm:t>
        <a:bodyPr/>
        <a:lstStyle/>
        <a:p>
          <a:r>
            <a:rPr lang="uk-UA" dirty="0" err="1">
              <a:latin typeface="Times New Roman"/>
              <a:cs typeface="Times New Roman"/>
            </a:rPr>
            <a:t>Медіакультура</a:t>
          </a:r>
          <a:r>
            <a:rPr lang="uk-UA" dirty="0">
              <a:latin typeface="Times New Roman"/>
              <a:cs typeface="Times New Roman"/>
            </a:rPr>
            <a:t> є одночасно конструктом і предметом </a:t>
          </a:r>
          <a:r>
            <a:rPr lang="uk-UA" dirty="0" err="1">
              <a:latin typeface="Times New Roman"/>
              <a:cs typeface="Times New Roman"/>
            </a:rPr>
            <a:t>фреймування</a:t>
          </a:r>
          <a:r>
            <a:rPr lang="uk-UA" dirty="0">
              <a:latin typeface="Times New Roman"/>
              <a:cs typeface="Times New Roman"/>
            </a:rPr>
            <a:t>.  Медіа культура – це </a:t>
          </a:r>
          <a:r>
            <a:rPr lang="uk-UA" dirty="0" err="1">
              <a:latin typeface="Times New Roman"/>
              <a:cs typeface="Times New Roman"/>
            </a:rPr>
            <a:t>медіатизована</a:t>
          </a:r>
          <a:r>
            <a:rPr lang="uk-UA" dirty="0">
              <a:latin typeface="Times New Roman"/>
              <a:cs typeface="Times New Roman"/>
            </a:rPr>
            <a:t> культура, а  це ускладнює її розуміння. </a:t>
          </a:r>
          <a:endParaRPr lang="en-GB" dirty="0"/>
        </a:p>
      </dgm:t>
    </dgm:pt>
    <dgm:pt modelId="{B112FF94-2E42-D144-B0CD-94974883FD1C}" type="parTrans" cxnId="{D00D54F9-88E0-B741-B3F1-4477F56B78DA}">
      <dgm:prSet/>
      <dgm:spPr/>
      <dgm:t>
        <a:bodyPr/>
        <a:lstStyle/>
        <a:p>
          <a:endParaRPr lang="en-GB"/>
        </a:p>
      </dgm:t>
    </dgm:pt>
    <dgm:pt modelId="{3D4C8629-2F78-F845-9500-466B5D6C9192}" type="sibTrans" cxnId="{D00D54F9-88E0-B741-B3F1-4477F56B78DA}">
      <dgm:prSet/>
      <dgm:spPr/>
      <dgm:t>
        <a:bodyPr/>
        <a:lstStyle/>
        <a:p>
          <a:endParaRPr lang="en-GB"/>
        </a:p>
      </dgm:t>
    </dgm:pt>
    <dgm:pt modelId="{99CFF044-1FEC-DF41-922A-035134A19582}" type="pres">
      <dgm:prSet presAssocID="{CEA99A58-B566-3845-96CF-7BB1C49D09F6}" presName="diagram" presStyleCnt="0">
        <dgm:presLayoutVars>
          <dgm:dir/>
          <dgm:resizeHandles val="exact"/>
        </dgm:presLayoutVars>
      </dgm:prSet>
      <dgm:spPr/>
    </dgm:pt>
    <dgm:pt modelId="{C5D4DB7A-0A24-6644-97AA-9D5DB49EA3D7}" type="pres">
      <dgm:prSet presAssocID="{88674B7F-3871-6E4F-949B-880B2EE9C787}" presName="node" presStyleLbl="node1" presStyleIdx="0" presStyleCnt="3" custFlipHor="1" custScaleX="329502" custScaleY="218128" custLinFactY="-10279" custLinFactNeighborX="12561" custLinFactNeighborY="-100000">
        <dgm:presLayoutVars>
          <dgm:bulletEnabled val="1"/>
        </dgm:presLayoutVars>
      </dgm:prSet>
      <dgm:spPr/>
    </dgm:pt>
    <dgm:pt modelId="{3996CB2C-4992-434B-BC88-3425329EDA9F}" type="pres">
      <dgm:prSet presAssocID="{7BE757AE-F400-1C4E-B5A7-695D9BC8C95E}" presName="sibTrans" presStyleCnt="0"/>
      <dgm:spPr/>
    </dgm:pt>
    <dgm:pt modelId="{6994C4FA-53EB-D34C-ADC1-04909D0E4096}" type="pres">
      <dgm:prSet presAssocID="{ED7C8DF9-4466-954B-B565-9216AA7F020B}" presName="node" presStyleLbl="node1" presStyleIdx="1" presStyleCnt="3" custScaleX="318317" custScaleY="176887" custLinFactNeighborX="-7548" custLinFactNeighborY="-722">
        <dgm:presLayoutVars>
          <dgm:bulletEnabled val="1"/>
        </dgm:presLayoutVars>
      </dgm:prSet>
      <dgm:spPr/>
    </dgm:pt>
    <dgm:pt modelId="{8B5518A7-6EE5-0F40-B857-189E632F9FD4}" type="pres">
      <dgm:prSet presAssocID="{14F087D1-8DC4-1645-B236-479D53B67188}" presName="sibTrans" presStyleCnt="0"/>
      <dgm:spPr/>
    </dgm:pt>
    <dgm:pt modelId="{79D3ACBE-3FFA-A247-9FBA-0C537406E03A}" type="pres">
      <dgm:prSet presAssocID="{E46BCDB3-5DFF-0F46-A9F9-D799D3BF8860}" presName="node" presStyleLbl="node1" presStyleIdx="2" presStyleCnt="3" custScaleX="337954" custScaleY="229328" custLinFactNeighborX="11486" custLinFactNeighborY="481">
        <dgm:presLayoutVars>
          <dgm:bulletEnabled val="1"/>
        </dgm:presLayoutVars>
      </dgm:prSet>
      <dgm:spPr/>
    </dgm:pt>
  </dgm:ptLst>
  <dgm:cxnLst>
    <dgm:cxn modelId="{1B37F430-9BDC-3A48-99EA-80314518C7D2}" type="presOf" srcId="{E46BCDB3-5DFF-0F46-A9F9-D799D3BF8860}" destId="{79D3ACBE-3FFA-A247-9FBA-0C537406E03A}" srcOrd="0" destOrd="0" presId="urn:microsoft.com/office/officeart/2005/8/layout/default"/>
    <dgm:cxn modelId="{FF26493E-CD93-8046-84A0-6F516BCA1BA1}" srcId="{CEA99A58-B566-3845-96CF-7BB1C49D09F6}" destId="{88674B7F-3871-6E4F-949B-880B2EE9C787}" srcOrd="0" destOrd="0" parTransId="{A7C9FADC-34AA-E747-BFD4-28C2DF0761BE}" sibTransId="{7BE757AE-F400-1C4E-B5A7-695D9BC8C95E}"/>
    <dgm:cxn modelId="{80C7E2A0-7A46-8646-9E57-BCB61924B951}" type="presOf" srcId="{88674B7F-3871-6E4F-949B-880B2EE9C787}" destId="{C5D4DB7A-0A24-6644-97AA-9D5DB49EA3D7}" srcOrd="0" destOrd="0" presId="urn:microsoft.com/office/officeart/2005/8/layout/default"/>
    <dgm:cxn modelId="{B81B18B1-CAC6-134D-B8DF-344568BBF1C4}" type="presOf" srcId="{ED7C8DF9-4466-954B-B565-9216AA7F020B}" destId="{6994C4FA-53EB-D34C-ADC1-04909D0E4096}" srcOrd="0" destOrd="0" presId="urn:microsoft.com/office/officeart/2005/8/layout/default"/>
    <dgm:cxn modelId="{8B15B7C9-F7EE-C64A-98C3-F7B7B9C7AFCA}" type="presOf" srcId="{CEA99A58-B566-3845-96CF-7BB1C49D09F6}" destId="{99CFF044-1FEC-DF41-922A-035134A19582}" srcOrd="0" destOrd="0" presId="urn:microsoft.com/office/officeart/2005/8/layout/default"/>
    <dgm:cxn modelId="{8302A9EF-0018-CE4D-B486-B18766A84666}" srcId="{CEA99A58-B566-3845-96CF-7BB1C49D09F6}" destId="{ED7C8DF9-4466-954B-B565-9216AA7F020B}" srcOrd="1" destOrd="0" parTransId="{C6C3EE0D-FADE-DD4E-AD9E-F766882AE6CE}" sibTransId="{14F087D1-8DC4-1645-B236-479D53B67188}"/>
    <dgm:cxn modelId="{D00D54F9-88E0-B741-B3F1-4477F56B78DA}" srcId="{CEA99A58-B566-3845-96CF-7BB1C49D09F6}" destId="{E46BCDB3-5DFF-0F46-A9F9-D799D3BF8860}" srcOrd="2" destOrd="0" parTransId="{B112FF94-2E42-D144-B0CD-94974883FD1C}" sibTransId="{3D4C8629-2F78-F845-9500-466B5D6C9192}"/>
    <dgm:cxn modelId="{20191625-F25E-8241-9542-5A1D00F566CE}" type="presParOf" srcId="{99CFF044-1FEC-DF41-922A-035134A19582}" destId="{C5D4DB7A-0A24-6644-97AA-9D5DB49EA3D7}" srcOrd="0" destOrd="0" presId="urn:microsoft.com/office/officeart/2005/8/layout/default"/>
    <dgm:cxn modelId="{09D80890-4B78-3B44-BA94-38179187980B}" type="presParOf" srcId="{99CFF044-1FEC-DF41-922A-035134A19582}" destId="{3996CB2C-4992-434B-BC88-3425329EDA9F}" srcOrd="1" destOrd="0" presId="urn:microsoft.com/office/officeart/2005/8/layout/default"/>
    <dgm:cxn modelId="{E0FAF326-6DA3-4847-85F3-B2DF04A43989}" type="presParOf" srcId="{99CFF044-1FEC-DF41-922A-035134A19582}" destId="{6994C4FA-53EB-D34C-ADC1-04909D0E4096}" srcOrd="2" destOrd="0" presId="urn:microsoft.com/office/officeart/2005/8/layout/default"/>
    <dgm:cxn modelId="{670780A4-709F-0642-90AE-A9FDA64CE253}" type="presParOf" srcId="{99CFF044-1FEC-DF41-922A-035134A19582}" destId="{8B5518A7-6EE5-0F40-B857-189E632F9FD4}" srcOrd="3" destOrd="0" presId="urn:microsoft.com/office/officeart/2005/8/layout/default"/>
    <dgm:cxn modelId="{72A0C423-589F-E04A-ACCD-0C5903A8AA75}" type="presParOf" srcId="{99CFF044-1FEC-DF41-922A-035134A19582}" destId="{79D3ACBE-3FFA-A247-9FBA-0C537406E03A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D4DB7A-0A24-6644-97AA-9D5DB49EA3D7}">
      <dsp:nvSpPr>
        <dsp:cNvPr id="0" name=""/>
        <dsp:cNvSpPr/>
      </dsp:nvSpPr>
      <dsp:spPr>
        <a:xfrm flipH="1">
          <a:off x="118044" y="0"/>
          <a:ext cx="4316795" cy="171461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itchFamily="34"/>
            <a:buNone/>
          </a:pPr>
          <a:r>
            <a:rPr lang="uk-UA" sz="2000" kern="1200" dirty="0">
              <a:latin typeface="Times New Roman"/>
              <a:cs typeface="Times New Roman"/>
            </a:rPr>
            <a:t>Якщо культура завжди конструйована, то медіа завжди селективні.</a:t>
          </a:r>
          <a:endParaRPr lang="en-GB" sz="2000" kern="1200" dirty="0"/>
        </a:p>
      </dsp:txBody>
      <dsp:txXfrm>
        <a:off x="118044" y="0"/>
        <a:ext cx="4316795" cy="1714612"/>
      </dsp:txXfrm>
    </dsp:sp>
    <dsp:sp modelId="{6994C4FA-53EB-D34C-ADC1-04909D0E4096}">
      <dsp:nvSpPr>
        <dsp:cNvPr id="0" name=""/>
        <dsp:cNvSpPr/>
      </dsp:nvSpPr>
      <dsp:spPr>
        <a:xfrm>
          <a:off x="33403" y="1846690"/>
          <a:ext cx="4170260" cy="139043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 err="1">
              <a:latin typeface="Times New Roman"/>
              <a:cs typeface="Times New Roman"/>
            </a:rPr>
            <a:t>Медіакультура</a:t>
          </a:r>
          <a:r>
            <a:rPr lang="uk-UA" sz="2000" kern="1200" dirty="0">
              <a:latin typeface="Times New Roman"/>
              <a:cs typeface="Times New Roman"/>
            </a:rPr>
            <a:t>  займає серединне місце і повинна розглядатися у зв'язку із медіацією, тобто яким чином вона надходить до аудиторії. </a:t>
          </a:r>
          <a:endParaRPr lang="en-GB" sz="2000" kern="1200" dirty="0"/>
        </a:p>
      </dsp:txBody>
      <dsp:txXfrm>
        <a:off x="33403" y="1846690"/>
        <a:ext cx="4170260" cy="1390434"/>
      </dsp:txXfrm>
    </dsp:sp>
    <dsp:sp modelId="{79D3ACBE-3FFA-A247-9FBA-0C537406E03A}">
      <dsp:nvSpPr>
        <dsp:cNvPr id="0" name=""/>
        <dsp:cNvSpPr/>
      </dsp:nvSpPr>
      <dsp:spPr>
        <a:xfrm>
          <a:off x="7315" y="3377591"/>
          <a:ext cx="4427524" cy="18026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 err="1">
              <a:latin typeface="Times New Roman"/>
              <a:cs typeface="Times New Roman"/>
            </a:rPr>
            <a:t>Медіакультура</a:t>
          </a:r>
          <a:r>
            <a:rPr lang="uk-UA" sz="2000" kern="1200" dirty="0">
              <a:latin typeface="Times New Roman"/>
              <a:cs typeface="Times New Roman"/>
            </a:rPr>
            <a:t> є одночасно конструктом і предметом </a:t>
          </a:r>
          <a:r>
            <a:rPr lang="uk-UA" sz="2000" kern="1200" dirty="0" err="1">
              <a:latin typeface="Times New Roman"/>
              <a:cs typeface="Times New Roman"/>
            </a:rPr>
            <a:t>фреймування</a:t>
          </a:r>
          <a:r>
            <a:rPr lang="uk-UA" sz="2000" kern="1200" dirty="0">
              <a:latin typeface="Times New Roman"/>
              <a:cs typeface="Times New Roman"/>
            </a:rPr>
            <a:t>.  Медіа культура – це </a:t>
          </a:r>
          <a:r>
            <a:rPr lang="uk-UA" sz="2000" kern="1200" dirty="0" err="1">
              <a:latin typeface="Times New Roman"/>
              <a:cs typeface="Times New Roman"/>
            </a:rPr>
            <a:t>медіатизована</a:t>
          </a:r>
          <a:r>
            <a:rPr lang="uk-UA" sz="2000" kern="1200" dirty="0">
              <a:latin typeface="Times New Roman"/>
              <a:cs typeface="Times New Roman"/>
            </a:rPr>
            <a:t> культура, а  це ускладнює її розуміння. </a:t>
          </a:r>
          <a:endParaRPr lang="en-GB" sz="2000" kern="1200" dirty="0"/>
        </a:p>
      </dsp:txBody>
      <dsp:txXfrm>
        <a:off x="7315" y="3377591"/>
        <a:ext cx="4427524" cy="1802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>
            <a:extLst>
              <a:ext uri="{FF2B5EF4-FFF2-40B4-BE49-F238E27FC236}">
                <a16:creationId xmlns:a16="http://schemas.microsoft.com/office/drawing/2014/main" id="{055EEBE1-CF03-044D-8512-0490D3CB18E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Google Shape;4;n">
            <a:extLst>
              <a:ext uri="{FF2B5EF4-FFF2-40B4-BE49-F238E27FC236}">
                <a16:creationId xmlns:a16="http://schemas.microsoft.com/office/drawing/2014/main" id="{F0A74B33-6003-2C47-A4FC-D436CB64E9EA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4" name="Google Shape;5;n">
            <a:extLst>
              <a:ext uri="{FF2B5EF4-FFF2-40B4-BE49-F238E27FC236}">
                <a16:creationId xmlns:a16="http://schemas.microsoft.com/office/drawing/2014/main" id="{70EC1931-083C-F048-B71D-8E50DE8CBF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099"/>
          </a:xfrm>
          <a:prstGeom prst="rect">
            <a:avLst/>
          </a:prstGeom>
          <a:noFill/>
          <a:ln w="12701" cap="flat">
            <a:solidFill>
              <a:srgbClr val="000000"/>
            </a:solidFill>
            <a:prstDash val="solid"/>
            <a:round/>
          </a:ln>
        </p:spPr>
      </p:sp>
      <p:sp>
        <p:nvSpPr>
          <p:cNvPr id="5" name="Google Shape;6;n">
            <a:extLst>
              <a:ext uri="{FF2B5EF4-FFF2-40B4-BE49-F238E27FC236}">
                <a16:creationId xmlns:a16="http://schemas.microsoft.com/office/drawing/2014/main" id="{130239A5-7A77-464C-882D-63F808F8030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6" name="Google Shape;7;n">
            <a:extLst>
              <a:ext uri="{FF2B5EF4-FFF2-40B4-BE49-F238E27FC236}">
                <a16:creationId xmlns:a16="http://schemas.microsoft.com/office/drawing/2014/main" id="{5DB4B70C-CA09-7D44-8E0A-DB0E46A96F0D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Google Shape;8;n">
            <a:extLst>
              <a:ext uri="{FF2B5EF4-FFF2-40B4-BE49-F238E27FC236}">
                <a16:creationId xmlns:a16="http://schemas.microsoft.com/office/drawing/2014/main" id="{DF3002E9-0217-A943-95D8-DD00163C2D4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uk-UA" sz="12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Calibri"/>
                <a:cs typeface="Calibri"/>
              </a:defRPr>
            </a:lvl1pPr>
          </a:lstStyle>
          <a:p>
            <a:pPr lvl="0"/>
            <a:fld id="{9A04246B-DC28-3349-8541-F59ED737E5DB}" type="slidenum"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8101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2860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0" cap="none" spc="0" baseline="0">
        <a:solidFill>
          <a:srgbClr val="000000"/>
        </a:solidFill>
        <a:uFillTx/>
        <a:latin typeface="Calibri"/>
        <a:ea typeface="Calibri"/>
        <a:cs typeface="Calibri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7;p1:notes">
            <a:extLst>
              <a:ext uri="{FF2B5EF4-FFF2-40B4-BE49-F238E27FC236}">
                <a16:creationId xmlns:a16="http://schemas.microsoft.com/office/drawing/2014/main" id="{AD34062B-524E-A34E-80E6-9A181F2B7D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Google Shape;98;p1:notes">
            <a:extLst>
              <a:ext uri="{FF2B5EF4-FFF2-40B4-BE49-F238E27FC236}">
                <a16:creationId xmlns:a16="http://schemas.microsoft.com/office/drawing/2014/main" id="{33810C27-C7BE-3241-8F43-1C6F06442B6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Google Shape;99;p1:notes">
            <a:extLst>
              <a:ext uri="{FF2B5EF4-FFF2-40B4-BE49-F238E27FC236}">
                <a16:creationId xmlns:a16="http://schemas.microsoft.com/office/drawing/2014/main" id="{105925A8-237C-DB48-B2B1-5FF48EE7981D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3BAD246-2018-B04B-BCB8-FF5A18052724}" type="slidenum">
              <a:t>1</a:t>
            </a:fld>
            <a:endParaRPr lang="uk-UA" sz="1200" b="0" i="0" u="none" strike="noStrike" kern="0" cap="none" spc="0" baseline="0">
              <a:solidFill>
                <a:srgbClr val="000000"/>
              </a:solidFill>
              <a:uFillTx/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6;g5410c69199_0_5:notes">
            <a:extLst>
              <a:ext uri="{FF2B5EF4-FFF2-40B4-BE49-F238E27FC236}">
                <a16:creationId xmlns:a16="http://schemas.microsoft.com/office/drawing/2014/main" id="{B57B3DDE-41C0-3D4D-9449-62E1AE053F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Google Shape;87;g5410c69199_0_5:notes">
            <a:extLst>
              <a:ext uri="{FF2B5EF4-FFF2-40B4-BE49-F238E27FC236}">
                <a16:creationId xmlns:a16="http://schemas.microsoft.com/office/drawing/2014/main" id="{911798D6-E692-7744-B1C8-929291C3304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2;g5410c69199_0_10:notes">
            <a:extLst>
              <a:ext uri="{FF2B5EF4-FFF2-40B4-BE49-F238E27FC236}">
                <a16:creationId xmlns:a16="http://schemas.microsoft.com/office/drawing/2014/main" id="{741522E3-E410-BC4F-B444-E7973A873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Google Shape;93;g5410c69199_0_10:notes">
            <a:extLst>
              <a:ext uri="{FF2B5EF4-FFF2-40B4-BE49-F238E27FC236}">
                <a16:creationId xmlns:a16="http://schemas.microsoft.com/office/drawing/2014/main" id="{A9A287D3-5B4E-414F-9C14-F3EE672212C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3;g5410c69199_0_20:notes">
            <a:extLst>
              <a:ext uri="{FF2B5EF4-FFF2-40B4-BE49-F238E27FC236}">
                <a16:creationId xmlns:a16="http://schemas.microsoft.com/office/drawing/2014/main" id="{BCB0A585-3A28-3D43-8CDD-B8DD230D1F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Google Shape;114;g5410c69199_0_20:notes">
            <a:extLst>
              <a:ext uri="{FF2B5EF4-FFF2-40B4-BE49-F238E27FC236}">
                <a16:creationId xmlns:a16="http://schemas.microsoft.com/office/drawing/2014/main" id="{999F090D-32A7-5D4F-A92C-BAD29887D76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5;g5410c69199_0_30:notes">
            <a:extLst>
              <a:ext uri="{FF2B5EF4-FFF2-40B4-BE49-F238E27FC236}">
                <a16:creationId xmlns:a16="http://schemas.microsoft.com/office/drawing/2014/main" id="{08318E95-771E-C743-BDD6-BA3A9584ED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Google Shape;136;g5410c69199_0_30:notes">
            <a:extLst>
              <a:ext uri="{FF2B5EF4-FFF2-40B4-BE49-F238E27FC236}">
                <a16:creationId xmlns:a16="http://schemas.microsoft.com/office/drawing/2014/main" id="{C6D57E39-1A0F-E74B-BA4E-A269F7E22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1;p2:notes">
            <a:extLst>
              <a:ext uri="{FF2B5EF4-FFF2-40B4-BE49-F238E27FC236}">
                <a16:creationId xmlns:a16="http://schemas.microsoft.com/office/drawing/2014/main" id="{98CB1065-FC8D-A94F-A95D-61663468AC9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Google Shape;142;p2:notes">
            <a:extLst>
              <a:ext uri="{FF2B5EF4-FFF2-40B4-BE49-F238E27FC236}">
                <a16:creationId xmlns:a16="http://schemas.microsoft.com/office/drawing/2014/main" id="{71E0AA7F-157C-B542-9940-AE2C73C0CE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;p2">
            <a:extLst>
              <a:ext uri="{FF2B5EF4-FFF2-40B4-BE49-F238E27FC236}">
                <a16:creationId xmlns:a16="http://schemas.microsoft.com/office/drawing/2014/main" id="{942EAAF7-D1A8-964B-B945-2593854D0DD9}"/>
              </a:ext>
            </a:extLst>
          </p:cNvPr>
          <p:cNvSpPr/>
          <p:nvPr/>
        </p:nvSpPr>
        <p:spPr>
          <a:xfrm>
            <a:off x="0" y="0"/>
            <a:ext cx="9144000" cy="5077087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3278"/>
              <a:gd name="f5" fmla="val 3090"/>
              <a:gd name="f6" fmla="val 943"/>
              <a:gd name="f7" fmla="val 1123"/>
              <a:gd name="f8" fmla="val 3270"/>
              <a:gd name="f9" fmla="val 1127"/>
              <a:gd name="f10" fmla="val 3272"/>
              <a:gd name="f11" fmla="val 1133"/>
              <a:gd name="f12" fmla="val 3275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3278"/>
              <a:gd name="f22" fmla="val f2"/>
              <a:gd name="f23" fmla="val f3"/>
              <a:gd name="f24" fmla="val f4"/>
              <a:gd name="f25" fmla="+- f24 0 f22"/>
              <a:gd name="f26" fmla="+- f23 0 f22"/>
              <a:gd name="f27" fmla="*/ f26 1 5760"/>
              <a:gd name="f28" fmla="*/ f25 1 3278"/>
              <a:gd name="f29" fmla="*/ f22 1 f27"/>
              <a:gd name="f30" fmla="*/ f23 1 f27"/>
              <a:gd name="f31" fmla="*/ f22 1 f28"/>
              <a:gd name="f32" fmla="*/ f24 1 f28"/>
              <a:gd name="f33" fmla="*/ f29 f20 1"/>
              <a:gd name="f34" fmla="*/ f30 f20 1"/>
              <a:gd name="f35" fmla="*/ f32 f21 1"/>
              <a:gd name="f36" fmla="*/ f31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6" r="f34" b="f35"/>
            <a:pathLst>
              <a:path w="5760" h="3278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gradFill>
            <a:gsLst>
              <a:gs pos="0">
                <a:srgbClr val="00A89D"/>
              </a:gs>
              <a:gs pos="100000">
                <a:srgbClr val="00DCCF"/>
              </a:gs>
            </a:gsLst>
            <a:lin ang="16200000"/>
          </a:gradFill>
          <a:ln w="12701" cap="flat">
            <a:solidFill>
              <a:srgbClr val="17918B"/>
            </a:solidFill>
            <a:prstDash val="solid"/>
            <a:rou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" name="Google Shape;19;p2">
            <a:extLst>
              <a:ext uri="{FF2B5EF4-FFF2-40B4-BE49-F238E27FC236}">
                <a16:creationId xmlns:a16="http://schemas.microsoft.com/office/drawing/2014/main" id="{B2BC2946-1C20-BC42-BD00-081F2503CA1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07499" y="1449150"/>
            <a:ext cx="7929000" cy="2971050"/>
          </a:xfrm>
        </p:spPr>
        <p:txBody>
          <a:bodyPr/>
          <a:lstStyle>
            <a:lvl1pPr>
              <a:defRPr sz="5400"/>
            </a:lvl1pPr>
          </a:lstStyle>
          <a:p>
            <a:pPr lvl="0"/>
            <a:endParaRPr lang="en-GB"/>
          </a:p>
        </p:txBody>
      </p:sp>
      <p:sp>
        <p:nvSpPr>
          <p:cNvPr id="4" name="Google Shape;20;p2">
            <a:extLst>
              <a:ext uri="{FF2B5EF4-FFF2-40B4-BE49-F238E27FC236}">
                <a16:creationId xmlns:a16="http://schemas.microsoft.com/office/drawing/2014/main" id="{192CD1EE-0426-0347-A306-5673BD5116E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07499" y="5280842"/>
            <a:ext cx="7929000" cy="956316"/>
          </a:xfrm>
        </p:spPr>
        <p:txBody>
          <a:bodyPr/>
          <a:lstStyle>
            <a:lvl1pPr algn="r">
              <a:buNone/>
              <a:defRPr/>
            </a:lvl1pPr>
          </a:lstStyle>
          <a:p>
            <a:pPr lvl="0"/>
            <a:endParaRPr lang="en-GB"/>
          </a:p>
        </p:txBody>
      </p:sp>
      <p:pic>
        <p:nvPicPr>
          <p:cNvPr id="5" name="Google Shape;21;p2">
            <a:extLst>
              <a:ext uri="{FF2B5EF4-FFF2-40B4-BE49-F238E27FC236}">
                <a16:creationId xmlns:a16="http://schemas.microsoft.com/office/drawing/2014/main" id="{61ABEEE9-18CB-DF43-9811-DB8C0B71B4C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0" y="1212915"/>
            <a:ext cx="9144000" cy="16240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Google Shape;22;p2" descr="D:\Google Диск\work\gerb.png">
            <a:extLst>
              <a:ext uri="{FF2B5EF4-FFF2-40B4-BE49-F238E27FC236}">
                <a16:creationId xmlns:a16="http://schemas.microsoft.com/office/drawing/2014/main" id="{D883D4A2-F8D5-7646-8445-382B77D0D99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/>
          <a:stretch>
            <a:fillRect/>
          </a:stretch>
        </p:blipFill>
        <p:spPr>
          <a:xfrm>
            <a:off x="-63194" y="-57085"/>
            <a:ext cx="1229282" cy="1444843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50428029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3">
            <a:extLst>
              <a:ext uri="{FF2B5EF4-FFF2-40B4-BE49-F238E27FC236}">
                <a16:creationId xmlns:a16="http://schemas.microsoft.com/office/drawing/2014/main" id="{C7B268D1-5C0C-2345-A8AA-DA390D202A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6399" y="286600"/>
            <a:ext cx="7200003" cy="1101595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Google Shape;25;p3">
            <a:extLst>
              <a:ext uri="{FF2B5EF4-FFF2-40B4-BE49-F238E27FC236}">
                <a16:creationId xmlns:a16="http://schemas.microsoft.com/office/drawing/2014/main" id="{B11F7786-4777-D547-B1A1-10C3E2472B25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Google Shape;26;p3">
            <a:extLst>
              <a:ext uri="{FF2B5EF4-FFF2-40B4-BE49-F238E27FC236}">
                <a16:creationId xmlns:a16="http://schemas.microsoft.com/office/drawing/2014/main" id="{7C597384-496D-1041-8B40-4A64F404E25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0C0C0C"/>
                </a:solidFill>
              </a:defRPr>
            </a:lvl1pPr>
          </a:lstStyle>
          <a:p>
            <a:pPr lvl="0"/>
            <a:endParaRPr lang="en-GB"/>
          </a:p>
        </p:txBody>
      </p:sp>
      <p:sp>
        <p:nvSpPr>
          <p:cNvPr id="5" name="Google Shape;27;p3">
            <a:extLst>
              <a:ext uri="{FF2B5EF4-FFF2-40B4-BE49-F238E27FC236}">
                <a16:creationId xmlns:a16="http://schemas.microsoft.com/office/drawing/2014/main" id="{BAD6DFFA-9F07-C140-90B1-C13DF43879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Google Shape;28;p3">
            <a:extLst>
              <a:ext uri="{FF2B5EF4-FFF2-40B4-BE49-F238E27FC236}">
                <a16:creationId xmlns:a16="http://schemas.microsoft.com/office/drawing/2014/main" id="{746FE955-F2E7-4349-BDE4-90A0868B61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116A80-5FAB-1747-858D-CB08CB5C1A71}" type="slidenum"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389708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8;p5">
            <a:extLst>
              <a:ext uri="{FF2B5EF4-FFF2-40B4-BE49-F238E27FC236}">
                <a16:creationId xmlns:a16="http://schemas.microsoft.com/office/drawing/2014/main" id="{3F5FBF84-12B6-5646-9342-5FE5453B3F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6399" y="286600"/>
            <a:ext cx="7200003" cy="1101595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Google Shape;39;p5">
            <a:extLst>
              <a:ext uri="{FF2B5EF4-FFF2-40B4-BE49-F238E27FC236}">
                <a16:creationId xmlns:a16="http://schemas.microsoft.com/office/drawing/2014/main" id="{F04EBDC6-3C7D-3C42-84EC-439E91C1159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22960" y="1845734"/>
            <a:ext cx="3703320" cy="402336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Google Shape;40;p5">
            <a:extLst>
              <a:ext uri="{FF2B5EF4-FFF2-40B4-BE49-F238E27FC236}">
                <a16:creationId xmlns:a16="http://schemas.microsoft.com/office/drawing/2014/main" id="{B2E6658B-C917-594C-8F6E-A3873EEB192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63440" y="1845734"/>
            <a:ext cx="3703320" cy="402336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Google Shape;41;p5">
            <a:extLst>
              <a:ext uri="{FF2B5EF4-FFF2-40B4-BE49-F238E27FC236}">
                <a16:creationId xmlns:a16="http://schemas.microsoft.com/office/drawing/2014/main" id="{85512391-A99B-D248-A26B-3B10CC7658B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Google Shape;42;p5">
            <a:extLst>
              <a:ext uri="{FF2B5EF4-FFF2-40B4-BE49-F238E27FC236}">
                <a16:creationId xmlns:a16="http://schemas.microsoft.com/office/drawing/2014/main" id="{1C2A01F5-1A44-1D42-83C6-4839D268E8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Google Shape;43;p5">
            <a:extLst>
              <a:ext uri="{FF2B5EF4-FFF2-40B4-BE49-F238E27FC236}">
                <a16:creationId xmlns:a16="http://schemas.microsoft.com/office/drawing/2014/main" id="{A2CF3554-D9EB-9940-994A-A1DA4D855C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9A53CC-2DD0-2046-AA36-BABA9402341C}" type="slidenum"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758390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6;p11">
            <a:extLst>
              <a:ext uri="{FF2B5EF4-FFF2-40B4-BE49-F238E27FC236}">
                <a16:creationId xmlns:a16="http://schemas.microsoft.com/office/drawing/2014/main" id="{17E32B0A-37D3-9E40-9D17-B87BCDE1FC9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593363"/>
            <a:ext cx="8520598" cy="83129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3" name="Google Shape;77;p11">
            <a:extLst>
              <a:ext uri="{FF2B5EF4-FFF2-40B4-BE49-F238E27FC236}">
                <a16:creationId xmlns:a16="http://schemas.microsoft.com/office/drawing/2014/main" id="{B8E34C64-7C12-CC4A-8F66-34F2A962EA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536630"/>
            <a:ext cx="8520598" cy="4555202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Google Shape;78;p11">
            <a:extLst>
              <a:ext uri="{FF2B5EF4-FFF2-40B4-BE49-F238E27FC236}">
                <a16:creationId xmlns:a16="http://schemas.microsoft.com/office/drawing/2014/main" id="{BB3C2AD0-9CAA-F44C-9622-A59B71DB2B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497994" y="6251679"/>
            <a:ext cx="548704" cy="524701"/>
          </a:xfrm>
        </p:spPr>
        <p:txBody>
          <a:bodyPr/>
          <a:lstStyle>
            <a:lvl1pPr>
              <a:defRPr/>
            </a:lvl1pPr>
          </a:lstStyle>
          <a:p>
            <a:pPr lvl="0"/>
            <a:fld id="{0DAA5AFA-9196-3341-9C47-92D783F3AB5E}" type="slidenum"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056060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;p1">
            <a:extLst>
              <a:ext uri="{FF2B5EF4-FFF2-40B4-BE49-F238E27FC236}">
                <a16:creationId xmlns:a16="http://schemas.microsoft.com/office/drawing/2014/main" id="{825957E5-3901-A04D-B923-EB004B7166FC}"/>
              </a:ext>
            </a:extLst>
          </p:cNvPr>
          <p:cNvSpPr/>
          <p:nvPr/>
        </p:nvSpPr>
        <p:spPr>
          <a:xfrm>
            <a:off x="0" y="6439095"/>
            <a:ext cx="9144000" cy="18004"/>
          </a:xfrm>
          <a:prstGeom prst="rect">
            <a:avLst/>
          </a:prstGeom>
          <a:solidFill>
            <a:srgbClr val="1AACA6"/>
          </a:solidFill>
          <a:ln cap="flat">
            <a:noFill/>
            <a:prstDash val="solid"/>
          </a:ln>
        </p:spPr>
        <p:txBody>
          <a:bodyPr vert="horz" wrap="square" lIns="91421" tIns="91421" rIns="91421" bIns="9142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3" name="Google Shape;11;p1">
            <a:extLst>
              <a:ext uri="{FF2B5EF4-FFF2-40B4-BE49-F238E27FC236}">
                <a16:creationId xmlns:a16="http://schemas.microsoft.com/office/drawing/2014/main" id="{60BAB578-B5EE-AF4B-910E-38C3CF3466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6079" y="286609"/>
            <a:ext cx="7200671" cy="11015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b" anchorCtr="1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Google Shape;12;p1">
            <a:extLst>
              <a:ext uri="{FF2B5EF4-FFF2-40B4-BE49-F238E27FC236}">
                <a16:creationId xmlns:a16="http://schemas.microsoft.com/office/drawing/2014/main" id="{74C90AE5-6D46-3144-8CC7-9512BBB221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22960" y="1524003"/>
            <a:ext cx="7543800" cy="434509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5701" rIns="0" bIns="45701" anchor="t" anchorCtr="0" compatLnSpc="1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Google Shape;13;p1">
            <a:extLst>
              <a:ext uri="{FF2B5EF4-FFF2-40B4-BE49-F238E27FC236}">
                <a16:creationId xmlns:a16="http://schemas.microsoft.com/office/drawing/2014/main" id="{A71A5126-F6C3-BD40-A9BD-706D2A3B34D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22960" y="6459787"/>
            <a:ext cx="185420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9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Google Shape;14;p1">
            <a:extLst>
              <a:ext uri="{FF2B5EF4-FFF2-40B4-BE49-F238E27FC236}">
                <a16:creationId xmlns:a16="http://schemas.microsoft.com/office/drawing/2014/main" id="{B964A48F-6C48-5D4A-B948-B2DB521AB4C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764642" y="6459787"/>
            <a:ext cx="36171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900" b="0" i="0" u="none" strike="noStrike" kern="0" cap="none" spc="0" baseline="0">
                <a:solidFill>
                  <a:srgbClr val="0C0C0C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Google Shape;15;p1">
            <a:extLst>
              <a:ext uri="{FF2B5EF4-FFF2-40B4-BE49-F238E27FC236}">
                <a16:creationId xmlns:a16="http://schemas.microsoft.com/office/drawing/2014/main" id="{3C45371E-31DE-DD46-BC60-0FCE8CA87091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425348" y="6459787"/>
            <a:ext cx="98402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uk-UA" sz="9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fld id="{BEA068DE-4934-9443-923A-4D87ED45ED02}" type="slidenum">
              <a:t>‹#›</a:t>
            </a:fld>
            <a:endParaRPr lang="uk-UA"/>
          </a:p>
        </p:txBody>
      </p:sp>
      <p:pic>
        <p:nvPicPr>
          <p:cNvPr id="8" name="Google Shape;16;p1" descr="D:\Google Диск\work\gerb.png">
            <a:extLst>
              <a:ext uri="{FF2B5EF4-FFF2-40B4-BE49-F238E27FC236}">
                <a16:creationId xmlns:a16="http://schemas.microsoft.com/office/drawing/2014/main" id="{34ED7937-9C21-014E-BDD2-8DE177EB3BD5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/>
          </a:blip>
          <a:srcRect/>
          <a:stretch>
            <a:fillRect/>
          </a:stretch>
        </p:blipFill>
        <p:spPr>
          <a:xfrm>
            <a:off x="-63194" y="-57085"/>
            <a:ext cx="1229282" cy="1444843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marL="0" marR="0" lvl="0" indent="0" algn="ctr" defTabSz="914400" rtl="0" fontAlgn="auto" hangingPunct="1">
        <a:lnSpc>
          <a:spcPct val="85000"/>
        </a:lnSpc>
        <a:spcBef>
          <a:spcPts val="0"/>
        </a:spcBef>
        <a:spcAft>
          <a:spcPts val="0"/>
        </a:spcAft>
        <a:buNone/>
        <a:tabLst/>
        <a:defRPr lang="en-GB" sz="4800" b="0" i="0" u="none" strike="noStrike" kern="0" cap="none" spc="0" baseline="0">
          <a:solidFill>
            <a:srgbClr val="000000"/>
          </a:solidFill>
          <a:uFillTx/>
          <a:latin typeface="Arial"/>
          <a:ea typeface="Arial"/>
          <a:cs typeface="Arial"/>
        </a:defRPr>
      </a:lvl1pPr>
    </p:titleStyle>
    <p:bodyStyle>
      <a:lvl1pPr marL="457200" marR="0" lvl="0" indent="-381003" algn="l" defTabSz="914400" rtl="0" fontAlgn="auto" hangingPunct="1">
        <a:lnSpc>
          <a:spcPct val="90000"/>
        </a:lnSpc>
        <a:spcBef>
          <a:spcPts val="1200"/>
        </a:spcBef>
        <a:spcAft>
          <a:spcPts val="0"/>
        </a:spcAft>
        <a:buClr>
          <a:srgbClr val="17918B"/>
        </a:buClr>
        <a:buSzPts val="2400"/>
        <a:buFont typeface="Calibri"/>
        <a:buChar char=" "/>
        <a:tabLst/>
        <a:defRPr lang="en-GB" sz="2400" b="0" i="0" u="none" strike="noStrike" kern="0" cap="none" spc="0" baseline="0">
          <a:solidFill>
            <a:srgbClr val="000000"/>
          </a:solidFill>
          <a:uFillTx/>
          <a:latin typeface="Arial"/>
          <a:ea typeface="Arial"/>
          <a:cs typeface="Arial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12">
            <a:extLst>
              <a:ext uri="{FF2B5EF4-FFF2-40B4-BE49-F238E27FC236}">
                <a16:creationId xmlns:a16="http://schemas.microsoft.com/office/drawing/2014/main" id="{E57AE5AB-57C2-D349-9962-CBFA9061ED0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effectLst>
            <a:outerShdw dir="162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pPr lvl="0"/>
            <a:r>
              <a:rPr lang="uk-UA" sz="4000"/>
              <a:t>Усвідомленя і розуміння змісту і форми медіакультури в контексті медіаосвіти</a:t>
            </a:r>
            <a:endParaRPr lang="uk-UA" sz="4000" b="1">
              <a:solidFill>
                <a:srgbClr val="002220"/>
              </a:solidFill>
            </a:endParaRPr>
          </a:p>
        </p:txBody>
      </p:sp>
      <p:sp>
        <p:nvSpPr>
          <p:cNvPr id="3" name="Google Shape;102;p12">
            <a:extLst>
              <a:ext uri="{FF2B5EF4-FFF2-40B4-BE49-F238E27FC236}">
                <a16:creationId xmlns:a16="http://schemas.microsoft.com/office/drawing/2014/main" id="{4E556F41-43EC-8F4E-9975-AF267B0BD34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07499" y="5280842"/>
            <a:ext cx="7929000" cy="434970"/>
          </a:xfrm>
        </p:spPr>
        <p:txBody>
          <a:bodyPr lIns="91421" rIns="91421"/>
          <a:lstStyle/>
          <a:p>
            <a:pPr marL="4308479" lvl="0" indent="0" algn="l">
              <a:spcBef>
                <a:spcPts val="0"/>
              </a:spcBef>
            </a:pPr>
            <a:r>
              <a:rPr lang="uk-UA" sz="1400"/>
              <a:t>Доповідач – Зражевська Ніна Іванівна, доктор наук із соціальних комунікацій, професор кафедри журналістики та нових медіа Київського університету ім. Б. Грінченка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AC39C9-1413-994C-9C6C-9834A38F6EB5}"/>
              </a:ext>
            </a:extLst>
          </p:cNvPr>
          <p:cNvSpPr txBox="1"/>
          <p:nvPr/>
        </p:nvSpPr>
        <p:spPr>
          <a:xfrm>
            <a:off x="282388" y="27700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86CE-E7F9-D048-A1F6-3AA22DB45F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sz="2800" b="1">
                <a:solidFill>
                  <a:srgbClr val="C00000"/>
                </a:solidFill>
                <a:latin typeface="Times New Roman"/>
                <a:cs typeface="Times New Roman"/>
              </a:rPr>
              <a:t>Роль медіаосвіти в контексті медіакультури спрямована на розпізнавання і вирішення наступних питань.</a:t>
            </a:r>
            <a:endParaRPr lang="en-US" sz="28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2125FA-2BD2-4248-8537-634DF588484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1700" y="1817369"/>
            <a:ext cx="8520598" cy="4274463"/>
          </a:xfrm>
        </p:spPr>
        <p:txBody>
          <a:bodyPr/>
          <a:lstStyle/>
          <a:p>
            <a:endParaRPr lang="en-US"/>
          </a:p>
        </p:txBody>
      </p:sp>
      <p:grpSp>
        <p:nvGrpSpPr>
          <p:cNvPr id="4" name="Diagram 4">
            <a:extLst>
              <a:ext uri="{FF2B5EF4-FFF2-40B4-BE49-F238E27FC236}">
                <a16:creationId xmlns:a16="http://schemas.microsoft.com/office/drawing/2014/main" id="{B98F8D05-9780-6043-AF13-7A5E100AC885}"/>
              </a:ext>
            </a:extLst>
          </p:cNvPr>
          <p:cNvGrpSpPr/>
          <p:nvPr/>
        </p:nvGrpSpPr>
        <p:grpSpPr>
          <a:xfrm>
            <a:off x="422910" y="1399973"/>
            <a:ext cx="8318396" cy="4861682"/>
            <a:chOff x="422910" y="1399973"/>
            <a:chExt cx="8318396" cy="4861682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3F25DDF-13C8-9F44-A525-99AC09B47115}"/>
                </a:ext>
              </a:extLst>
            </p:cNvPr>
            <p:cNvSpPr/>
            <p:nvPr/>
          </p:nvSpPr>
          <p:spPr>
            <a:xfrm>
              <a:off x="422910" y="1461686"/>
              <a:ext cx="2879546" cy="14585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879547"/>
                <a:gd name="f7" fmla="val 1458503"/>
                <a:gd name="f8" fmla="+- 0 0 -90"/>
                <a:gd name="f9" fmla="*/ f3 1 2879547"/>
                <a:gd name="f10" fmla="*/ f4 1 1458503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2879547"/>
                <a:gd name="f19" fmla="*/ f15 1 1458503"/>
                <a:gd name="f20" fmla="*/ 0 f16 1"/>
                <a:gd name="f21" fmla="*/ 0 f15 1"/>
                <a:gd name="f22" fmla="*/ 2879547 f16 1"/>
                <a:gd name="f23" fmla="*/ 1458503 f15 1"/>
                <a:gd name="f24" fmla="+- f17 0 f1"/>
                <a:gd name="f25" fmla="*/ f20 1 2879547"/>
                <a:gd name="f26" fmla="*/ f21 1 1458503"/>
                <a:gd name="f27" fmla="*/ f22 1 2879547"/>
                <a:gd name="f28" fmla="*/ f23 1 1458503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2879547" h="145850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64766" tIns="64766" rIns="64766" bIns="64766" anchor="ctr" anchorCtr="1" compatLnSpc="1">
              <a:noAutofit/>
            </a:bodyPr>
            <a:lstStyle/>
            <a:p>
              <a:pPr marL="0" marR="0" lvl="0" indent="0" algn="ctr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700" b="1" i="0" u="none" strike="noStrike" kern="1200" cap="none" spc="0" baseline="0">
                  <a:solidFill>
                    <a:srgbClr val="000000"/>
                  </a:solidFill>
                  <a:uFillTx/>
                  <a:latin typeface="Times New Roman"/>
                  <a:ea typeface="Times New Roman"/>
                  <a:cs typeface="Times New Roman"/>
                </a:rPr>
                <a:t>Як чому медіа привабливі для людей і як це працює, як пов'язані ідеологія і розваги? </a:t>
              </a:r>
              <a:endParaRPr lang="en-GB" sz="17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DB0E35D-C360-B849-8E2F-5596FF65A0F0}"/>
                </a:ext>
              </a:extLst>
            </p:cNvPr>
            <p:cNvSpPr/>
            <p:nvPr/>
          </p:nvSpPr>
          <p:spPr>
            <a:xfrm>
              <a:off x="3636541" y="1399973"/>
              <a:ext cx="2430840" cy="14585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30839"/>
                <a:gd name="f7" fmla="val 1458503"/>
                <a:gd name="f8" fmla="+- 0 0 -90"/>
                <a:gd name="f9" fmla="*/ f3 1 2430839"/>
                <a:gd name="f10" fmla="*/ f4 1 1458503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2430839"/>
                <a:gd name="f19" fmla="*/ f15 1 1458503"/>
                <a:gd name="f20" fmla="*/ 0 f16 1"/>
                <a:gd name="f21" fmla="*/ 0 f15 1"/>
                <a:gd name="f22" fmla="*/ 2430839 f16 1"/>
                <a:gd name="f23" fmla="*/ 1458503 f15 1"/>
                <a:gd name="f24" fmla="+- f17 0 f1"/>
                <a:gd name="f25" fmla="*/ f20 1 2430839"/>
                <a:gd name="f26" fmla="*/ f21 1 1458503"/>
                <a:gd name="f27" fmla="*/ f22 1 2430839"/>
                <a:gd name="f28" fmla="*/ f23 1 1458503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2430839" h="145850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64766" tIns="64766" rIns="64766" bIns="64766" anchor="ctr" anchorCtr="1" compatLnSpc="1">
              <a:noAutofit/>
            </a:bodyPr>
            <a:lstStyle/>
            <a:p>
              <a:pPr marL="0" marR="0" lvl="0" indent="0" algn="ctr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700" b="1" i="0" u="none" strike="noStrike" kern="1200" cap="none" spc="0" baseline="0">
                  <a:solidFill>
                    <a:srgbClr val="000000"/>
                  </a:solidFill>
                  <a:uFillTx/>
                  <a:latin typeface="Times New Roman"/>
                  <a:ea typeface="Times New Roman"/>
                  <a:cs typeface="Times New Roman"/>
                </a:rPr>
                <a:t>Як ми можемо з'ясувати, що студенти вже знають про про медіа? </a:t>
              </a: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32F88AB-9341-5348-B535-5DC67B543E0F}"/>
                </a:ext>
              </a:extLst>
            </p:cNvPr>
            <p:cNvSpPr/>
            <p:nvPr/>
          </p:nvSpPr>
          <p:spPr>
            <a:xfrm>
              <a:off x="6310466" y="1399973"/>
              <a:ext cx="2430840" cy="14585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30839"/>
                <a:gd name="f7" fmla="val 1458503"/>
                <a:gd name="f8" fmla="+- 0 0 -90"/>
                <a:gd name="f9" fmla="*/ f3 1 2430839"/>
                <a:gd name="f10" fmla="*/ f4 1 1458503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2430839"/>
                <a:gd name="f19" fmla="*/ f15 1 1458503"/>
                <a:gd name="f20" fmla="*/ 0 f16 1"/>
                <a:gd name="f21" fmla="*/ 0 f15 1"/>
                <a:gd name="f22" fmla="*/ 2430839 f16 1"/>
                <a:gd name="f23" fmla="*/ 1458503 f15 1"/>
                <a:gd name="f24" fmla="+- f17 0 f1"/>
                <a:gd name="f25" fmla="*/ f20 1 2430839"/>
                <a:gd name="f26" fmla="*/ f21 1 1458503"/>
                <a:gd name="f27" fmla="*/ f22 1 2430839"/>
                <a:gd name="f28" fmla="*/ f23 1 1458503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2430839" h="145850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64766" tIns="64766" rIns="64766" bIns="64766" anchor="ctr" anchorCtr="1" compatLnSpc="1">
              <a:noAutofit/>
            </a:bodyPr>
            <a:lstStyle/>
            <a:p>
              <a:pPr marL="0" marR="0" lvl="0" indent="0" algn="ctr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700" b="1" i="0" u="none" strike="noStrike" kern="1200" cap="none" spc="0" baseline="0">
                  <a:solidFill>
                    <a:srgbClr val="000000"/>
                  </a:solidFill>
                  <a:uFillTx/>
                  <a:latin typeface="Times New Roman"/>
                  <a:ea typeface="Times New Roman"/>
                  <a:cs typeface="Times New Roman"/>
                </a:rPr>
                <a:t>Як вони набувають критичного або концептуального розуміння? </a:t>
              </a: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B43A013-AD66-0C47-9E73-25A347573C7B}"/>
                </a:ext>
              </a:extLst>
            </p:cNvPr>
            <p:cNvSpPr/>
            <p:nvPr/>
          </p:nvSpPr>
          <p:spPr>
            <a:xfrm>
              <a:off x="738259" y="3101562"/>
              <a:ext cx="2430840" cy="14585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30839"/>
                <a:gd name="f7" fmla="val 1458503"/>
                <a:gd name="f8" fmla="+- 0 0 -90"/>
                <a:gd name="f9" fmla="*/ f3 1 2430839"/>
                <a:gd name="f10" fmla="*/ f4 1 1458503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2430839"/>
                <a:gd name="f19" fmla="*/ f15 1 1458503"/>
                <a:gd name="f20" fmla="*/ 0 f16 1"/>
                <a:gd name="f21" fmla="*/ 0 f15 1"/>
                <a:gd name="f22" fmla="*/ 2430839 f16 1"/>
                <a:gd name="f23" fmla="*/ 1458503 f15 1"/>
                <a:gd name="f24" fmla="+- f17 0 f1"/>
                <a:gd name="f25" fmla="*/ f20 1 2430839"/>
                <a:gd name="f26" fmla="*/ f21 1 1458503"/>
                <a:gd name="f27" fmla="*/ f22 1 2430839"/>
                <a:gd name="f28" fmla="*/ f23 1 1458503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2430839" h="145850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64766" tIns="64766" rIns="64766" bIns="64766" anchor="ctr" anchorCtr="1" compatLnSpc="1">
              <a:noAutofit/>
            </a:bodyPr>
            <a:lstStyle/>
            <a:p>
              <a:pPr marL="0" marR="0" lvl="0" indent="0" algn="ctr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700" b="1" i="0" u="none" strike="noStrike" kern="1200" cap="none" spc="0" baseline="0">
                  <a:solidFill>
                    <a:srgbClr val="000000"/>
                  </a:solidFill>
                  <a:uFillTx/>
                  <a:latin typeface="Times New Roman"/>
                  <a:ea typeface="Times New Roman"/>
                  <a:cs typeface="Times New Roman"/>
                </a:rPr>
                <a:t>Як вони вчяться використовувати медіа, щоб репрезентувати самих себе та комунікувати з іншими? 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DFA5674-F526-6244-BC3A-740FB4E64D22}"/>
                </a:ext>
              </a:extLst>
            </p:cNvPr>
            <p:cNvSpPr/>
            <p:nvPr/>
          </p:nvSpPr>
          <p:spPr>
            <a:xfrm>
              <a:off x="3412184" y="3101562"/>
              <a:ext cx="2430840" cy="14585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30839"/>
                <a:gd name="f7" fmla="val 1458503"/>
                <a:gd name="f8" fmla="+- 0 0 -90"/>
                <a:gd name="f9" fmla="*/ f3 1 2430839"/>
                <a:gd name="f10" fmla="*/ f4 1 1458503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2430839"/>
                <a:gd name="f19" fmla="*/ f15 1 1458503"/>
                <a:gd name="f20" fmla="*/ 0 f16 1"/>
                <a:gd name="f21" fmla="*/ 0 f15 1"/>
                <a:gd name="f22" fmla="*/ 2430839 f16 1"/>
                <a:gd name="f23" fmla="*/ 1458503 f15 1"/>
                <a:gd name="f24" fmla="+- f17 0 f1"/>
                <a:gd name="f25" fmla="*/ f20 1 2430839"/>
                <a:gd name="f26" fmla="*/ f21 1 1458503"/>
                <a:gd name="f27" fmla="*/ f22 1 2430839"/>
                <a:gd name="f28" fmla="*/ f23 1 1458503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2430839" h="145850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64766" tIns="64766" rIns="64766" bIns="64766" anchor="ctr" anchorCtr="1" compatLnSpc="1">
              <a:noAutofit/>
            </a:bodyPr>
            <a:lstStyle/>
            <a:p>
              <a:pPr marL="0" marR="0" lvl="0" indent="0" algn="ctr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700" b="1" i="0" u="none" strike="noStrike" kern="1200" cap="none" spc="0" baseline="0">
                  <a:solidFill>
                    <a:srgbClr val="000000"/>
                  </a:solidFill>
                  <a:uFillTx/>
                  <a:latin typeface="Times New Roman"/>
                  <a:ea typeface="Times New Roman"/>
                  <a:cs typeface="Times New Roman"/>
                </a:rPr>
                <a:t>Яким чином ми можемо оцінити достовірність їх знань? </a:t>
              </a:r>
              <a:endParaRPr lang="en-US" sz="17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59CF1A5-825F-FE41-8C22-8D10CE134D2D}"/>
                </a:ext>
              </a:extLst>
            </p:cNvPr>
            <p:cNvSpPr/>
            <p:nvPr/>
          </p:nvSpPr>
          <p:spPr>
            <a:xfrm>
              <a:off x="6086109" y="3101562"/>
              <a:ext cx="2430840" cy="14585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30839"/>
                <a:gd name="f7" fmla="val 1458503"/>
                <a:gd name="f8" fmla="+- 0 0 -90"/>
                <a:gd name="f9" fmla="*/ f3 1 2430839"/>
                <a:gd name="f10" fmla="*/ f4 1 1458503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2430839"/>
                <a:gd name="f19" fmla="*/ f15 1 1458503"/>
                <a:gd name="f20" fmla="*/ 0 f16 1"/>
                <a:gd name="f21" fmla="*/ 0 f15 1"/>
                <a:gd name="f22" fmla="*/ 2430839 f16 1"/>
                <a:gd name="f23" fmla="*/ 1458503 f15 1"/>
                <a:gd name="f24" fmla="+- f17 0 f1"/>
                <a:gd name="f25" fmla="*/ f20 1 2430839"/>
                <a:gd name="f26" fmla="*/ f21 1 1458503"/>
                <a:gd name="f27" fmla="*/ f22 1 2430839"/>
                <a:gd name="f28" fmla="*/ f23 1 1458503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2430839" h="145850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64766" tIns="64766" rIns="64766" bIns="64766" anchor="ctr" anchorCtr="1" compatLnSpc="1">
              <a:noAutofit/>
            </a:bodyPr>
            <a:lstStyle/>
            <a:p>
              <a:pPr marL="0" marR="0" lvl="0" indent="0" algn="ctr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700" b="1" i="0" u="none" strike="noStrike" kern="1200" cap="none" spc="0" baseline="0">
                  <a:solidFill>
                    <a:srgbClr val="000000"/>
                  </a:solidFill>
                  <a:uFillTx/>
                  <a:latin typeface="Times New Roman"/>
                  <a:ea typeface="Times New Roman"/>
                  <a:cs typeface="Times New Roman"/>
                </a:rPr>
                <a:t>Як вони співвідносять власний академічний дискурс з їхнім власним досвідом медіа споживача? </a:t>
              </a:r>
              <a:endParaRPr lang="en-US" sz="17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9512402-4E02-874B-9A1E-514E14CE4E66}"/>
                </a:ext>
              </a:extLst>
            </p:cNvPr>
            <p:cNvSpPr/>
            <p:nvPr/>
          </p:nvSpPr>
          <p:spPr>
            <a:xfrm>
              <a:off x="3412184" y="4803151"/>
              <a:ext cx="2430840" cy="14585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30839"/>
                <a:gd name="f7" fmla="val 1458503"/>
                <a:gd name="f8" fmla="+- 0 0 -90"/>
                <a:gd name="f9" fmla="*/ f3 1 2430839"/>
                <a:gd name="f10" fmla="*/ f4 1 1458503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2430839"/>
                <a:gd name="f19" fmla="*/ f15 1 1458503"/>
                <a:gd name="f20" fmla="*/ 0 f16 1"/>
                <a:gd name="f21" fmla="*/ 0 f15 1"/>
                <a:gd name="f22" fmla="*/ 2430839 f16 1"/>
                <a:gd name="f23" fmla="*/ 1458503 f15 1"/>
                <a:gd name="f24" fmla="+- f17 0 f1"/>
                <a:gd name="f25" fmla="*/ f20 1 2430839"/>
                <a:gd name="f26" fmla="*/ f21 1 1458503"/>
                <a:gd name="f27" fmla="*/ f22 1 2430839"/>
                <a:gd name="f28" fmla="*/ f23 1 1458503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2430839" h="1458503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64766" tIns="64766" rIns="64766" bIns="64766" anchor="ctr" anchorCtr="1" compatLnSpc="1">
              <a:noAutofit/>
            </a:bodyPr>
            <a:lstStyle/>
            <a:p>
              <a:pPr marL="0" marR="0" lvl="0" indent="0" algn="ctr" defTabSz="755651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700" b="1" i="0" u="none" strike="noStrike" kern="1200" cap="none" spc="0" baseline="0">
                  <a:solidFill>
                    <a:srgbClr val="000000"/>
                  </a:solidFill>
                  <a:uFillTx/>
                  <a:latin typeface="Times New Roman"/>
                  <a:ea typeface="Times New Roman"/>
                  <a:cs typeface="Times New Roman"/>
                </a:rPr>
                <a:t>Як ми можемо бути впевненими, що медіаосвіта дійсно працює.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0DADD-D2A3-914D-89A6-BBB12601B7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sz="3600">
                <a:solidFill>
                  <a:srgbClr val="C00000"/>
                </a:solidFill>
              </a:rPr>
              <a:t>Сьогодні актуальними також є питання</a:t>
            </a:r>
            <a:endParaRPr lang="en-US" sz="36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F51EE9-3214-C646-AFC2-3A0F344E0EBB}"/>
              </a:ext>
            </a:extLst>
          </p:cNvPr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Diagram 3">
            <a:extLst>
              <a:ext uri="{FF2B5EF4-FFF2-40B4-BE49-F238E27FC236}">
                <a16:creationId xmlns:a16="http://schemas.microsoft.com/office/drawing/2014/main" id="{032E98F1-ECAE-9B44-8520-09C0B37ECBCA}"/>
              </a:ext>
            </a:extLst>
          </p:cNvPr>
          <p:cNvGrpSpPr/>
          <p:nvPr/>
        </p:nvGrpSpPr>
        <p:grpSpPr>
          <a:xfrm>
            <a:off x="-5371770" y="527014"/>
            <a:ext cx="14133678" cy="6766633"/>
            <a:chOff x="-5371770" y="527014"/>
            <a:chExt cx="14133678" cy="6766633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4A940AF-F5C9-E64C-BE03-6C883AA4AA6A}"/>
                </a:ext>
              </a:extLst>
            </p:cNvPr>
            <p:cNvSpPr/>
            <p:nvPr/>
          </p:nvSpPr>
          <p:spPr>
            <a:xfrm>
              <a:off x="-5371770" y="527014"/>
              <a:ext cx="6766633" cy="6766633"/>
            </a:xfrm>
            <a:custGeom>
              <a:avLst>
                <a:gd name="f13" fmla="val 225"/>
                <a:gd name="f14" fmla="val 315"/>
                <a:gd name="f15" fmla="val 319"/>
              </a:avLst>
              <a:gdLst>
                <a:gd name="f3" fmla="val 10800000"/>
                <a:gd name="f4" fmla="val 5400000"/>
                <a:gd name="f5" fmla="val 16200000"/>
                <a:gd name="f6" fmla="val 180"/>
                <a:gd name="f7" fmla="val w"/>
                <a:gd name="f8" fmla="val h"/>
                <a:gd name="f9" fmla="val ss"/>
                <a:gd name="f10" fmla="val 0"/>
                <a:gd name="f11" fmla="*/ 5419351 1 1725033"/>
                <a:gd name="f12" fmla="+- 0 0 1"/>
                <a:gd name="f13" fmla="val 225"/>
                <a:gd name="f14" fmla="val 315"/>
                <a:gd name="f15" fmla="val 319"/>
                <a:gd name="f16" fmla="+- 0 0 -315"/>
                <a:gd name="f17" fmla="+- 0 0 -225"/>
                <a:gd name="f18" fmla="+- 0 0 -270"/>
                <a:gd name="f19" fmla="abs f7"/>
                <a:gd name="f20" fmla="abs f8"/>
                <a:gd name="f21" fmla="abs f9"/>
                <a:gd name="f22" fmla="val f10"/>
                <a:gd name="f23" fmla="val f15"/>
                <a:gd name="f24" fmla="+- 0 0 f13"/>
                <a:gd name="f25" fmla="+- 0 0 f14"/>
                <a:gd name="f26" fmla="*/ f16 f3 1"/>
                <a:gd name="f27" fmla="*/ f17 f3 1"/>
                <a:gd name="f28" fmla="*/ f18 f3 1"/>
                <a:gd name="f29" fmla="?: f19 f7 1"/>
                <a:gd name="f30" fmla="?: f20 f8 1"/>
                <a:gd name="f31" fmla="?: f21 f9 1"/>
                <a:gd name="f32" fmla="*/ f24 f3 1"/>
                <a:gd name="f33" fmla="*/ f25 f3 1"/>
                <a:gd name="f34" fmla="*/ f26 1 f6"/>
                <a:gd name="f35" fmla="*/ f27 1 f6"/>
                <a:gd name="f36" fmla="*/ f28 1 f6"/>
                <a:gd name="f37" fmla="*/ f29 1 21600"/>
                <a:gd name="f38" fmla="*/ f30 1 21600"/>
                <a:gd name="f39" fmla="*/ 21600 f29 1"/>
                <a:gd name="f40" fmla="*/ 21600 f30 1"/>
                <a:gd name="f41" fmla="*/ f32 1 f6"/>
                <a:gd name="f42" fmla="*/ f33 1 f6"/>
                <a:gd name="f43" fmla="+- f34 0 f4"/>
                <a:gd name="f44" fmla="+- f35 0 f4"/>
                <a:gd name="f45" fmla="+- f36 0 f4"/>
                <a:gd name="f46" fmla="min f38 f37"/>
                <a:gd name="f47" fmla="*/ f39 1 f31"/>
                <a:gd name="f48" fmla="*/ f40 1 f31"/>
                <a:gd name="f49" fmla="+- f41 0 f4"/>
                <a:gd name="f50" fmla="+- f42 0 f4"/>
                <a:gd name="f51" fmla="val f47"/>
                <a:gd name="f52" fmla="val f48"/>
                <a:gd name="f53" fmla="+- 0 0 f49"/>
                <a:gd name="f54" fmla="+- 0 0 f50"/>
                <a:gd name="f55" fmla="+- f52 0 f22"/>
                <a:gd name="f56" fmla="+- f51 0 f22"/>
                <a:gd name="f57" fmla="val f53"/>
                <a:gd name="f58" fmla="val f54"/>
                <a:gd name="f59" fmla="*/ f55 1 2"/>
                <a:gd name="f60" fmla="*/ f56 1 2"/>
                <a:gd name="f61" fmla="min f56 f55"/>
                <a:gd name="f62" fmla="+- f58 0 f57"/>
                <a:gd name="f63" fmla="+- f57 f4 0"/>
                <a:gd name="f64" fmla="+- f58 f4 0"/>
                <a:gd name="f65" fmla="+- 21600000 0 f57"/>
                <a:gd name="f66" fmla="+- f4 0 f57"/>
                <a:gd name="f67" fmla="+- 27000000 0 f57"/>
                <a:gd name="f68" fmla="+- f3 0 f57"/>
                <a:gd name="f69" fmla="+- 32400000 0 f57"/>
                <a:gd name="f70" fmla="+- f5 0 f57"/>
                <a:gd name="f71" fmla="+- 37800000 0 f57"/>
                <a:gd name="f72" fmla="+- f22 f59 0"/>
                <a:gd name="f73" fmla="+- f22 f60 0"/>
                <a:gd name="f74" fmla="+- f62 21600000 0"/>
                <a:gd name="f75" fmla="*/ f63 f11 1"/>
                <a:gd name="f76" fmla="*/ f64 f11 1"/>
                <a:gd name="f77" fmla="*/ f61 f23 1"/>
                <a:gd name="f78" fmla="?: f66 f66 f67"/>
                <a:gd name="f79" fmla="?: f68 f68 f69"/>
                <a:gd name="f80" fmla="?: f70 f70 f71"/>
                <a:gd name="f81" fmla="*/ f60 f46 1"/>
                <a:gd name="f82" fmla="*/ f59 f46 1"/>
                <a:gd name="f83" fmla="?: f62 f62 f74"/>
                <a:gd name="f84" fmla="*/ f75 1 f3"/>
                <a:gd name="f85" fmla="*/ f76 1 f3"/>
                <a:gd name="f86" fmla="*/ f77 1 100000"/>
                <a:gd name="f87" fmla="*/ f73 f46 1"/>
                <a:gd name="f88" fmla="*/ f72 f46 1"/>
                <a:gd name="f89" fmla="+- 0 0 f83"/>
                <a:gd name="f90" fmla="+- 0 0 f84"/>
                <a:gd name="f91" fmla="+- 0 0 f85"/>
                <a:gd name="f92" fmla="+- f60 0 f86"/>
                <a:gd name="f93" fmla="+- f59 0 f86"/>
                <a:gd name="f94" fmla="+- f83 0 f65"/>
                <a:gd name="f95" fmla="+- f83 0 f78"/>
                <a:gd name="f96" fmla="+- f83 0 f79"/>
                <a:gd name="f97" fmla="+- f83 0 f80"/>
                <a:gd name="f98" fmla="+- 0 0 f90"/>
                <a:gd name="f99" fmla="+- 0 0 f91"/>
                <a:gd name="f100" fmla="*/ f92 f46 1"/>
                <a:gd name="f101" fmla="*/ f93 f46 1"/>
                <a:gd name="f102" fmla="*/ f98 f3 1"/>
                <a:gd name="f103" fmla="*/ f99 f3 1"/>
                <a:gd name="f104" fmla="*/ f102 1 f11"/>
                <a:gd name="f105" fmla="*/ f103 1 f11"/>
                <a:gd name="f106" fmla="+- f104 0 f4"/>
                <a:gd name="f107" fmla="+- f105 0 f4"/>
                <a:gd name="f108" fmla="sin 1 f106"/>
                <a:gd name="f109" fmla="cos 1 f106"/>
                <a:gd name="f110" fmla="sin 1 f107"/>
                <a:gd name="f111" fmla="cos 1 f107"/>
                <a:gd name="f112" fmla="+- 0 0 f108"/>
                <a:gd name="f113" fmla="+- 0 0 f109"/>
                <a:gd name="f114" fmla="+- 0 0 f110"/>
                <a:gd name="f115" fmla="+- 0 0 f111"/>
                <a:gd name="f116" fmla="+- 0 0 f112"/>
                <a:gd name="f117" fmla="+- 0 0 f113"/>
                <a:gd name="f118" fmla="+- 0 0 f114"/>
                <a:gd name="f119" fmla="+- 0 0 f115"/>
                <a:gd name="f120" fmla="*/ f116 f60 1"/>
                <a:gd name="f121" fmla="*/ f117 f59 1"/>
                <a:gd name="f122" fmla="*/ f118 f60 1"/>
                <a:gd name="f123" fmla="*/ f119 f59 1"/>
                <a:gd name="f124" fmla="*/ f118 f92 1"/>
                <a:gd name="f125" fmla="*/ f119 f93 1"/>
                <a:gd name="f126" fmla="*/ f116 f92 1"/>
                <a:gd name="f127" fmla="*/ f117 f93 1"/>
                <a:gd name="f128" fmla="+- 0 0 f121"/>
                <a:gd name="f129" fmla="+- 0 0 f120"/>
                <a:gd name="f130" fmla="+- 0 0 f123"/>
                <a:gd name="f131" fmla="+- 0 0 f122"/>
                <a:gd name="f132" fmla="+- 0 0 f125"/>
                <a:gd name="f133" fmla="+- 0 0 f124"/>
                <a:gd name="f134" fmla="+- 0 0 f127"/>
                <a:gd name="f135" fmla="+- 0 0 f126"/>
                <a:gd name="f136" fmla="+- 0 0 f128"/>
                <a:gd name="f137" fmla="+- 0 0 f129"/>
                <a:gd name="f138" fmla="+- 0 0 f130"/>
                <a:gd name="f139" fmla="+- 0 0 f131"/>
                <a:gd name="f140" fmla="+- 0 0 f132"/>
                <a:gd name="f141" fmla="+- 0 0 f133"/>
                <a:gd name="f142" fmla="+- 0 0 f134"/>
                <a:gd name="f143" fmla="+- 0 0 f135"/>
                <a:gd name="f144" fmla="at2 f136 f137"/>
                <a:gd name="f145" fmla="at2 f138 f139"/>
                <a:gd name="f146" fmla="at2 f140 f141"/>
                <a:gd name="f147" fmla="at2 f142 f143"/>
                <a:gd name="f148" fmla="+- f144 f4 0"/>
                <a:gd name="f149" fmla="+- f145 f4 0"/>
                <a:gd name="f150" fmla="+- f146 f4 0"/>
                <a:gd name="f151" fmla="+- f147 f4 0"/>
                <a:gd name="f152" fmla="*/ f148 f11 1"/>
                <a:gd name="f153" fmla="*/ f149 f11 1"/>
                <a:gd name="f154" fmla="*/ f150 f11 1"/>
                <a:gd name="f155" fmla="*/ f151 f11 1"/>
                <a:gd name="f156" fmla="*/ f152 1 f3"/>
                <a:gd name="f157" fmla="*/ f153 1 f3"/>
                <a:gd name="f158" fmla="*/ f154 1 f3"/>
                <a:gd name="f159" fmla="*/ f155 1 f3"/>
                <a:gd name="f160" fmla="+- 0 0 f156"/>
                <a:gd name="f161" fmla="+- 0 0 f157"/>
                <a:gd name="f162" fmla="+- 0 0 f158"/>
                <a:gd name="f163" fmla="+- 0 0 f159"/>
                <a:gd name="f164" fmla="val f160"/>
                <a:gd name="f165" fmla="val f161"/>
                <a:gd name="f166" fmla="val f162"/>
                <a:gd name="f167" fmla="val f163"/>
                <a:gd name="f168" fmla="+- 0 0 f164"/>
                <a:gd name="f169" fmla="+- 0 0 f165"/>
                <a:gd name="f170" fmla="+- 0 0 f166"/>
                <a:gd name="f171" fmla="+- 0 0 f167"/>
                <a:gd name="f172" fmla="*/ f168 f3 1"/>
                <a:gd name="f173" fmla="*/ f169 f3 1"/>
                <a:gd name="f174" fmla="*/ f170 f3 1"/>
                <a:gd name="f175" fmla="*/ f171 f3 1"/>
                <a:gd name="f176" fmla="*/ f172 1 f11"/>
                <a:gd name="f177" fmla="*/ f173 1 f11"/>
                <a:gd name="f178" fmla="*/ f174 1 f11"/>
                <a:gd name="f179" fmla="*/ f175 1 f11"/>
                <a:gd name="f180" fmla="+- f176 0 f4"/>
                <a:gd name="f181" fmla="+- f177 0 f4"/>
                <a:gd name="f182" fmla="+- f178 0 f4"/>
                <a:gd name="f183" fmla="+- f179 0 f4"/>
                <a:gd name="f184" fmla="cos 1 f180"/>
                <a:gd name="f185" fmla="sin 1 f180"/>
                <a:gd name="f186" fmla="cos 1 f181"/>
                <a:gd name="f187" fmla="sin 1 f181"/>
                <a:gd name="f188" fmla="cos 1 f182"/>
                <a:gd name="f189" fmla="sin 1 f182"/>
                <a:gd name="f190" fmla="cos 1 f183"/>
                <a:gd name="f191" fmla="sin 1 f183"/>
                <a:gd name="f192" fmla="+- 0 0 f184"/>
                <a:gd name="f193" fmla="+- 0 0 f185"/>
                <a:gd name="f194" fmla="+- 0 0 f186"/>
                <a:gd name="f195" fmla="+- 0 0 f187"/>
                <a:gd name="f196" fmla="+- 0 0 f188"/>
                <a:gd name="f197" fmla="+- 0 0 f189"/>
                <a:gd name="f198" fmla="+- 0 0 f190"/>
                <a:gd name="f199" fmla="+- 0 0 f191"/>
                <a:gd name="f200" fmla="*/ f12 f192 1"/>
                <a:gd name="f201" fmla="*/ f12 f193 1"/>
                <a:gd name="f202" fmla="*/ f12 f194 1"/>
                <a:gd name="f203" fmla="*/ f12 f195 1"/>
                <a:gd name="f204" fmla="*/ f12 f196 1"/>
                <a:gd name="f205" fmla="*/ f12 f197 1"/>
                <a:gd name="f206" fmla="*/ f12 f198 1"/>
                <a:gd name="f207" fmla="*/ f12 f199 1"/>
                <a:gd name="f208" fmla="*/ f200 f60 1"/>
                <a:gd name="f209" fmla="*/ f201 f59 1"/>
                <a:gd name="f210" fmla="*/ f202 f60 1"/>
                <a:gd name="f211" fmla="*/ f203 f59 1"/>
                <a:gd name="f212" fmla="*/ f204 f92 1"/>
                <a:gd name="f213" fmla="*/ f205 f93 1"/>
                <a:gd name="f214" fmla="*/ f206 f92 1"/>
                <a:gd name="f215" fmla="*/ f207 f93 1"/>
                <a:gd name="f216" fmla="+- f73 f208 0"/>
                <a:gd name="f217" fmla="+- f72 f209 0"/>
                <a:gd name="f218" fmla="+- f73 f210 0"/>
                <a:gd name="f219" fmla="+- f72 f211 0"/>
                <a:gd name="f220" fmla="+- f73 f212 0"/>
                <a:gd name="f221" fmla="+- f72 f213 0"/>
                <a:gd name="f222" fmla="+- f73 f214 0"/>
                <a:gd name="f223" fmla="+- f72 f215 0"/>
                <a:gd name="f224" fmla="max f216 f220"/>
                <a:gd name="f225" fmla="max f218 f222"/>
                <a:gd name="f226" fmla="max f217 f221"/>
                <a:gd name="f227" fmla="max f219 f223"/>
                <a:gd name="f228" fmla="min f216 f220"/>
                <a:gd name="f229" fmla="min f218 f222"/>
                <a:gd name="f230" fmla="min f217 f221"/>
                <a:gd name="f231" fmla="min f219 f223"/>
                <a:gd name="f232" fmla="+- f216 f222 0"/>
                <a:gd name="f233" fmla="+- f217 f223 0"/>
                <a:gd name="f234" fmla="+- f218 f220 0"/>
                <a:gd name="f235" fmla="+- f219 f221 0"/>
                <a:gd name="f236" fmla="*/ f216 f46 1"/>
                <a:gd name="f237" fmla="*/ f217 f46 1"/>
                <a:gd name="f238" fmla="*/ f220 f46 1"/>
                <a:gd name="f239" fmla="*/ f221 f46 1"/>
                <a:gd name="f240" fmla="max f224 f225"/>
                <a:gd name="f241" fmla="max f226 f227"/>
                <a:gd name="f242" fmla="min f228 f229"/>
                <a:gd name="f243" fmla="min f230 f231"/>
                <a:gd name="f244" fmla="*/ f232 1 2"/>
                <a:gd name="f245" fmla="*/ f233 1 2"/>
                <a:gd name="f246" fmla="*/ f234 1 2"/>
                <a:gd name="f247" fmla="*/ f235 1 2"/>
                <a:gd name="f248" fmla="?: f94 f51 f240"/>
                <a:gd name="f249" fmla="?: f95 f52 f241"/>
                <a:gd name="f250" fmla="?: f96 f22 f242"/>
                <a:gd name="f251" fmla="?: f97 f22 f243"/>
                <a:gd name="f252" fmla="*/ f244 f46 1"/>
                <a:gd name="f253" fmla="*/ f245 f46 1"/>
                <a:gd name="f254" fmla="*/ f246 f46 1"/>
                <a:gd name="f255" fmla="*/ f247 f46 1"/>
                <a:gd name="f256" fmla="*/ f250 f46 1"/>
                <a:gd name="f257" fmla="*/ f251 f46 1"/>
                <a:gd name="f258" fmla="*/ f248 f46 1"/>
                <a:gd name="f259" fmla="*/ f249 f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252" y="f253"/>
                </a:cxn>
                <a:cxn ang="f44">
                  <a:pos x="f254" y="f255"/>
                </a:cxn>
                <a:cxn ang="f45">
                  <a:pos x="f87" y="f88"/>
                </a:cxn>
              </a:cxnLst>
              <a:rect l="f256" t="f257" r="f258" b="f259"/>
              <a:pathLst>
                <a:path>
                  <a:moveTo>
                    <a:pt x="f236" y="f237"/>
                  </a:moveTo>
                  <a:arcTo wR="f81" hR="f82" stAng="f57" swAng="f83"/>
                  <a:lnTo>
                    <a:pt x="f238" y="f239"/>
                  </a:lnTo>
                  <a:arcTo wR="f100" hR="f101" stAng="f58" swAng="f89"/>
                  <a:close/>
                </a:path>
              </a:pathLst>
            </a:custGeom>
            <a:noFill/>
            <a:ln w="25402" cap="flat">
              <a:solidFill>
                <a:srgbClr val="10736E"/>
              </a:solidFill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867CEEC1-4828-1344-92F3-0A43AD2B646B}"/>
                </a:ext>
              </a:extLst>
            </p:cNvPr>
            <p:cNvSpPr/>
            <p:nvPr/>
          </p:nvSpPr>
          <p:spPr>
            <a:xfrm>
              <a:off x="715325" y="1661702"/>
              <a:ext cx="8046582" cy="52920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8046585"/>
                <a:gd name="f7" fmla="val 529206"/>
                <a:gd name="f8" fmla="+- 0 0 -90"/>
                <a:gd name="f9" fmla="*/ f3 1 8046585"/>
                <a:gd name="f10" fmla="*/ f4 1 529206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8046585"/>
                <a:gd name="f19" fmla="*/ f15 1 529206"/>
                <a:gd name="f20" fmla="*/ 0 f16 1"/>
                <a:gd name="f21" fmla="*/ 0 f15 1"/>
                <a:gd name="f22" fmla="*/ 8046585 f16 1"/>
                <a:gd name="f23" fmla="*/ 529206 f15 1"/>
                <a:gd name="f24" fmla="+- f17 0 f1"/>
                <a:gd name="f25" fmla="*/ f20 1 8046585"/>
                <a:gd name="f26" fmla="*/ f21 1 529206"/>
                <a:gd name="f27" fmla="*/ f22 1 8046585"/>
                <a:gd name="f28" fmla="*/ f23 1 529206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8046585" h="52920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420057" tIns="45720" rIns="45720" bIns="45720" anchor="ctr" anchorCtr="0" compatLnSpc="1">
              <a:noAutofit/>
            </a:bodyPr>
            <a:lstStyle/>
            <a:p>
              <a:pPr marL="0" marR="0" lvl="0" indent="0" algn="l" defTabSz="8001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800" b="1" i="0" u="none" strike="noStrike" kern="1200" cap="none" spc="0" baseline="0">
                  <a:solidFill>
                    <a:srgbClr val="FFFFFF"/>
                  </a:solidFill>
                  <a:uFillTx/>
                  <a:latin typeface="Times New Roman" pitchFamily="18"/>
                  <a:cs typeface="Times New Roman" pitchFamily="18"/>
                </a:rPr>
                <a:t>Чи завжди  медіакультура тотожна цінностям, що стверджує медіаосвта?</a:t>
              </a: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E3114B9-948D-8F4C-B244-0C8C4B3006B6}"/>
                </a:ext>
              </a:extLst>
            </p:cNvPr>
            <p:cNvSpPr/>
            <p:nvPr/>
          </p:nvSpPr>
          <p:spPr>
            <a:xfrm>
              <a:off x="384569" y="1595554"/>
              <a:ext cx="661504" cy="661504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solidFill>
              <a:srgbClr val="FFFFFF"/>
            </a:solidFill>
            <a:ln w="25402" cap="flat">
              <a:solidFill>
                <a:srgbClr val="17918B"/>
              </a:solidFill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14DA1B9-A15D-D04F-88E1-AADC9944EE74}"/>
                </a:ext>
              </a:extLst>
            </p:cNvPr>
            <p:cNvSpPr/>
            <p:nvPr/>
          </p:nvSpPr>
          <p:spPr>
            <a:xfrm>
              <a:off x="1150635" y="2455410"/>
              <a:ext cx="7611273" cy="52920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611277"/>
                <a:gd name="f7" fmla="val 529206"/>
                <a:gd name="f8" fmla="+- 0 0 -90"/>
                <a:gd name="f9" fmla="*/ f3 1 7611277"/>
                <a:gd name="f10" fmla="*/ f4 1 529206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7611277"/>
                <a:gd name="f19" fmla="*/ f15 1 529206"/>
                <a:gd name="f20" fmla="*/ 0 f16 1"/>
                <a:gd name="f21" fmla="*/ 0 f15 1"/>
                <a:gd name="f22" fmla="*/ 7611277 f16 1"/>
                <a:gd name="f23" fmla="*/ 529206 f15 1"/>
                <a:gd name="f24" fmla="+- f17 0 f1"/>
                <a:gd name="f25" fmla="*/ f20 1 7611277"/>
                <a:gd name="f26" fmla="*/ f21 1 529206"/>
                <a:gd name="f27" fmla="*/ f22 1 7611277"/>
                <a:gd name="f28" fmla="*/ f23 1 529206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7611277" h="52920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420057" tIns="45720" rIns="45720" bIns="45720" anchor="ctr" anchorCtr="0" compatLnSpc="1">
              <a:noAutofit/>
            </a:bodyPr>
            <a:lstStyle/>
            <a:p>
              <a:pPr marL="0" marR="0" lvl="0" indent="0" algn="l" defTabSz="8001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800" b="1" i="0" u="none" strike="noStrike" kern="1200" cap="none" spc="0" baseline="0">
                  <a:solidFill>
                    <a:srgbClr val="FFFFFF"/>
                  </a:solidFill>
                  <a:uFillTx/>
                  <a:latin typeface="Times New Roman" pitchFamily="18"/>
                  <a:cs typeface="Times New Roman" pitchFamily="18"/>
                </a:rPr>
                <a:t>Що є цінним, а що ні? Хто</a:t>
              </a:r>
              <a:r>
                <a:rPr lang="en-GB" sz="1800" b="1" i="0" u="none" strike="noStrike" kern="1200" cap="none" spc="0" baseline="0">
                  <a:solidFill>
                    <a:srgbClr val="FFFFFF"/>
                  </a:solidFill>
                  <a:uFillTx/>
                  <a:latin typeface="Times New Roman" pitchFamily="18"/>
                  <a:cs typeface="Times New Roman" pitchFamily="18"/>
                </a:rPr>
                <a:t> </a:t>
              </a:r>
              <a:r>
                <a:rPr lang="uk-UA" sz="1800" b="1" i="0" u="none" strike="noStrike" kern="1200" cap="none" spc="0" baseline="0">
                  <a:solidFill>
                    <a:srgbClr val="FFFFFF"/>
                  </a:solidFill>
                  <a:uFillTx/>
                  <a:latin typeface="Times New Roman" pitchFamily="18"/>
                  <a:cs typeface="Times New Roman" pitchFamily="18"/>
                </a:rPr>
                <a:t>вирішує? </a:t>
              </a: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1AD9EEB-94B4-8B42-9BCB-D497FA655E7F}"/>
                </a:ext>
              </a:extLst>
            </p:cNvPr>
            <p:cNvSpPr/>
            <p:nvPr/>
          </p:nvSpPr>
          <p:spPr>
            <a:xfrm>
              <a:off x="819878" y="2389263"/>
              <a:ext cx="661504" cy="661504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solidFill>
              <a:srgbClr val="FFFFFF"/>
            </a:solidFill>
            <a:ln w="25402" cap="flat">
              <a:solidFill>
                <a:srgbClr val="17918B"/>
              </a:solidFill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3161220-8EDC-254A-AF36-3A4DD47F3DA9}"/>
                </a:ext>
              </a:extLst>
            </p:cNvPr>
            <p:cNvSpPr/>
            <p:nvPr/>
          </p:nvSpPr>
          <p:spPr>
            <a:xfrm>
              <a:off x="1349690" y="3249119"/>
              <a:ext cx="7412217" cy="52920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412221"/>
                <a:gd name="f7" fmla="val 529206"/>
                <a:gd name="f8" fmla="+- 0 0 -90"/>
                <a:gd name="f9" fmla="*/ f3 1 7412221"/>
                <a:gd name="f10" fmla="*/ f4 1 529206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7412221"/>
                <a:gd name="f19" fmla="*/ f15 1 529206"/>
                <a:gd name="f20" fmla="*/ 0 f16 1"/>
                <a:gd name="f21" fmla="*/ 0 f15 1"/>
                <a:gd name="f22" fmla="*/ 7412221 f16 1"/>
                <a:gd name="f23" fmla="*/ 529206 f15 1"/>
                <a:gd name="f24" fmla="+- f17 0 f1"/>
                <a:gd name="f25" fmla="*/ f20 1 7412221"/>
                <a:gd name="f26" fmla="*/ f21 1 529206"/>
                <a:gd name="f27" fmla="*/ f22 1 7412221"/>
                <a:gd name="f28" fmla="*/ f23 1 529206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7412221" h="52920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420057" tIns="45720" rIns="45720" bIns="45720" anchor="ctr" anchorCtr="0" compatLnSpc="1">
              <a:noAutofit/>
            </a:bodyPr>
            <a:lstStyle/>
            <a:p>
              <a:pPr marL="0" marR="0" lvl="0" indent="0" algn="l" defTabSz="8001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800" b="1" i="0" u="none" strike="noStrike" kern="1200" cap="none" spc="0" baseline="0">
                  <a:solidFill>
                    <a:srgbClr val="FFFFFF"/>
                  </a:solidFill>
                  <a:uFillTx/>
                  <a:latin typeface="Times New Roman" pitchFamily="18"/>
                  <a:cs typeface="Times New Roman" pitchFamily="18"/>
                </a:rPr>
                <a:t>Звідки беруться наші смаки і вподобання?</a:t>
              </a: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C5530B3-7347-D242-A4B6-8519A6E39370}"/>
                </a:ext>
              </a:extLst>
            </p:cNvPr>
            <p:cNvSpPr/>
            <p:nvPr/>
          </p:nvSpPr>
          <p:spPr>
            <a:xfrm>
              <a:off x="1018934" y="3182971"/>
              <a:ext cx="661504" cy="661504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solidFill>
              <a:srgbClr val="FFFFFF"/>
            </a:solidFill>
            <a:ln w="25402" cap="flat">
              <a:solidFill>
                <a:srgbClr val="17918B"/>
              </a:solidFill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3F31A99-FBF4-794E-B1B7-8654AA628908}"/>
                </a:ext>
              </a:extLst>
            </p:cNvPr>
            <p:cNvSpPr/>
            <p:nvPr/>
          </p:nvSpPr>
          <p:spPr>
            <a:xfrm>
              <a:off x="1349690" y="4042333"/>
              <a:ext cx="7412217" cy="52920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412221"/>
                <a:gd name="f7" fmla="val 529206"/>
                <a:gd name="f8" fmla="+- 0 0 -90"/>
                <a:gd name="f9" fmla="*/ f3 1 7412221"/>
                <a:gd name="f10" fmla="*/ f4 1 529206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7412221"/>
                <a:gd name="f19" fmla="*/ f15 1 529206"/>
                <a:gd name="f20" fmla="*/ 0 f16 1"/>
                <a:gd name="f21" fmla="*/ 0 f15 1"/>
                <a:gd name="f22" fmla="*/ 7412221 f16 1"/>
                <a:gd name="f23" fmla="*/ 529206 f15 1"/>
                <a:gd name="f24" fmla="+- f17 0 f1"/>
                <a:gd name="f25" fmla="*/ f20 1 7412221"/>
                <a:gd name="f26" fmla="*/ f21 1 529206"/>
                <a:gd name="f27" fmla="*/ f22 1 7412221"/>
                <a:gd name="f28" fmla="*/ f23 1 529206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7412221" h="52920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420057" tIns="45720" rIns="45720" bIns="45720" anchor="ctr" anchorCtr="0" compatLnSpc="1">
              <a:noAutofit/>
            </a:bodyPr>
            <a:lstStyle/>
            <a:p>
              <a:pPr marL="0" marR="0" lvl="0" indent="0" algn="l" defTabSz="8001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800" b="1" i="0" u="none" strike="noStrike" kern="1200" cap="none" spc="0" baseline="0">
                  <a:solidFill>
                    <a:srgbClr val="FFFFFF"/>
                  </a:solidFill>
                  <a:uFillTx/>
                  <a:latin typeface="Times New Roman" pitchFamily="18"/>
                  <a:cs typeface="Times New Roman" pitchFamily="18"/>
                </a:rPr>
                <a:t>Що значить термін «різні цінності», як це розуміти?</a:t>
              </a: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B4FD0A2-1424-4448-9F7C-269A03352123}"/>
                </a:ext>
              </a:extLst>
            </p:cNvPr>
            <p:cNvSpPr/>
            <p:nvPr/>
          </p:nvSpPr>
          <p:spPr>
            <a:xfrm>
              <a:off x="1018934" y="3976176"/>
              <a:ext cx="661504" cy="661504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solidFill>
              <a:srgbClr val="FFFFFF"/>
            </a:solidFill>
            <a:ln w="25402" cap="flat">
              <a:solidFill>
                <a:srgbClr val="17918B"/>
              </a:solidFill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C5643F9-7907-EB46-8C40-36C0321325EA}"/>
                </a:ext>
              </a:extLst>
            </p:cNvPr>
            <p:cNvSpPr/>
            <p:nvPr/>
          </p:nvSpPr>
          <p:spPr>
            <a:xfrm>
              <a:off x="1150635" y="4836042"/>
              <a:ext cx="7611273" cy="52920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611277"/>
                <a:gd name="f7" fmla="val 529206"/>
                <a:gd name="f8" fmla="+- 0 0 -90"/>
                <a:gd name="f9" fmla="*/ f3 1 7611277"/>
                <a:gd name="f10" fmla="*/ f4 1 529206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7611277"/>
                <a:gd name="f19" fmla="*/ f15 1 529206"/>
                <a:gd name="f20" fmla="*/ 0 f16 1"/>
                <a:gd name="f21" fmla="*/ 0 f15 1"/>
                <a:gd name="f22" fmla="*/ 7611277 f16 1"/>
                <a:gd name="f23" fmla="*/ 529206 f15 1"/>
                <a:gd name="f24" fmla="+- f17 0 f1"/>
                <a:gd name="f25" fmla="*/ f20 1 7611277"/>
                <a:gd name="f26" fmla="*/ f21 1 529206"/>
                <a:gd name="f27" fmla="*/ f22 1 7611277"/>
                <a:gd name="f28" fmla="*/ f23 1 529206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7611277" h="52920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420057" tIns="45720" rIns="45720" bIns="45720" anchor="ctr" anchorCtr="0" compatLnSpc="1">
              <a:noAutofit/>
            </a:bodyPr>
            <a:lstStyle/>
            <a:p>
              <a:pPr marL="0" marR="0" lvl="0" indent="0" algn="l" defTabSz="8001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800" b="1" i="0" u="none" strike="noStrike" kern="1200" cap="none" spc="0" baseline="0">
                  <a:solidFill>
                    <a:srgbClr val="FFFFFF"/>
                  </a:solidFill>
                  <a:uFillTx/>
                  <a:latin typeface="Times New Roman" pitchFamily="18"/>
                  <a:cs typeface="Times New Roman" pitchFamily="18"/>
                </a:rPr>
                <a:t>Чи  важливо наполягати на різності?</a:t>
              </a: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89049A8D-8BF0-5A4B-BB9A-CCF29F4C35C5}"/>
                </a:ext>
              </a:extLst>
            </p:cNvPr>
            <p:cNvSpPr/>
            <p:nvPr/>
          </p:nvSpPr>
          <p:spPr>
            <a:xfrm>
              <a:off x="819878" y="4769885"/>
              <a:ext cx="661504" cy="661504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solidFill>
              <a:srgbClr val="FFFFFF"/>
            </a:solidFill>
            <a:ln w="25402" cap="flat">
              <a:solidFill>
                <a:srgbClr val="17918B"/>
              </a:solidFill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6E35E98C-B330-8248-A65E-786AA7CFD15A}"/>
                </a:ext>
              </a:extLst>
            </p:cNvPr>
            <p:cNvSpPr/>
            <p:nvPr/>
          </p:nvSpPr>
          <p:spPr>
            <a:xfrm>
              <a:off x="715325" y="5629750"/>
              <a:ext cx="8046582" cy="52920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8046585"/>
                <a:gd name="f7" fmla="val 529206"/>
                <a:gd name="f8" fmla="+- 0 0 -90"/>
                <a:gd name="f9" fmla="*/ f3 1 8046585"/>
                <a:gd name="f10" fmla="*/ f4 1 529206"/>
                <a:gd name="f11" fmla="val f5"/>
                <a:gd name="f12" fmla="val f6"/>
                <a:gd name="f13" fmla="val f7"/>
                <a:gd name="f14" fmla="*/ f8 f0 1"/>
                <a:gd name="f15" fmla="+- f13 0 f11"/>
                <a:gd name="f16" fmla="+- f12 0 f11"/>
                <a:gd name="f17" fmla="*/ f14 1 f2"/>
                <a:gd name="f18" fmla="*/ f16 1 8046585"/>
                <a:gd name="f19" fmla="*/ f15 1 529206"/>
                <a:gd name="f20" fmla="*/ 0 f16 1"/>
                <a:gd name="f21" fmla="*/ 0 f15 1"/>
                <a:gd name="f22" fmla="*/ 8046585 f16 1"/>
                <a:gd name="f23" fmla="*/ 529206 f15 1"/>
                <a:gd name="f24" fmla="+- f17 0 f1"/>
                <a:gd name="f25" fmla="*/ f20 1 8046585"/>
                <a:gd name="f26" fmla="*/ f21 1 529206"/>
                <a:gd name="f27" fmla="*/ f22 1 8046585"/>
                <a:gd name="f28" fmla="*/ f23 1 529206"/>
                <a:gd name="f29" fmla="*/ f11 1 f18"/>
                <a:gd name="f30" fmla="*/ f12 1 f18"/>
                <a:gd name="f31" fmla="*/ f11 1 f19"/>
                <a:gd name="f32" fmla="*/ f13 1 f19"/>
                <a:gd name="f33" fmla="*/ f25 1 f18"/>
                <a:gd name="f34" fmla="*/ f26 1 f19"/>
                <a:gd name="f35" fmla="*/ f27 1 f18"/>
                <a:gd name="f36" fmla="*/ f28 1 f19"/>
                <a:gd name="f37" fmla="*/ f29 f9 1"/>
                <a:gd name="f38" fmla="*/ f30 f9 1"/>
                <a:gd name="f39" fmla="*/ f32 f10 1"/>
                <a:gd name="f40" fmla="*/ f31 f10 1"/>
                <a:gd name="f41" fmla="*/ f33 f9 1"/>
                <a:gd name="f42" fmla="*/ f34 f10 1"/>
                <a:gd name="f43" fmla="*/ f35 f9 1"/>
                <a:gd name="f44" fmla="*/ f36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4">
                  <a:pos x="f41" y="f42"/>
                </a:cxn>
                <a:cxn ang="f24">
                  <a:pos x="f43" y="f42"/>
                </a:cxn>
                <a:cxn ang="f24">
                  <a:pos x="f43" y="f44"/>
                </a:cxn>
                <a:cxn ang="f24">
                  <a:pos x="f41" y="f44"/>
                </a:cxn>
                <a:cxn ang="f24">
                  <a:pos x="f41" y="f42"/>
                </a:cxn>
              </a:cxnLst>
              <a:rect l="f37" t="f40" r="f38" b="f39"/>
              <a:pathLst>
                <a:path w="8046585" h="529206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420057" tIns="45720" rIns="45720" bIns="45720" anchor="ctr" anchorCtr="0" compatLnSpc="1">
              <a:noAutofit/>
            </a:bodyPr>
            <a:lstStyle/>
            <a:p>
              <a:pPr marL="0" marR="0" lvl="0" indent="0" algn="l" defTabSz="800100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1800" b="1" i="0" u="none" strike="noStrike" kern="1200" cap="none" spc="0" baseline="0">
                  <a:solidFill>
                    <a:srgbClr val="FFFFFF"/>
                  </a:solidFill>
                  <a:uFillTx/>
                  <a:latin typeface="Times New Roman" pitchFamily="18"/>
                  <a:cs typeface="Times New Roman" pitchFamily="18"/>
                </a:rPr>
                <a:t>У чому наслідки нової політики ідентичності</a:t>
              </a:r>
              <a:r>
                <a:rPr lang="uk-UA" sz="1800" b="0" i="0" u="none" strike="noStrike" kern="1200" cap="none" spc="0" baseline="0">
                  <a:solidFill>
                    <a:srgbClr val="FFFFFF"/>
                  </a:solidFill>
                  <a:uFillTx/>
                  <a:latin typeface="Arial"/>
                </a:rPr>
                <a:t>?</a:t>
              </a:r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F252A8C-6BEF-2745-BE95-D5B64CC3574A}"/>
                </a:ext>
              </a:extLst>
            </p:cNvPr>
            <p:cNvSpPr/>
            <p:nvPr/>
          </p:nvSpPr>
          <p:spPr>
            <a:xfrm>
              <a:off x="384569" y="5563593"/>
              <a:ext cx="661504" cy="661504"/>
            </a:xfrm>
            <a:custGeom>
              <a:avLst/>
              <a:gdLst>
                <a:gd name="f0" fmla="val 21600000"/>
                <a:gd name="f1" fmla="val 10800000"/>
                <a:gd name="f2" fmla="val 5400000"/>
                <a:gd name="f3" fmla="val 180"/>
                <a:gd name="f4" fmla="val w"/>
                <a:gd name="f5" fmla="val h"/>
                <a:gd name="f6" fmla="val ss"/>
                <a:gd name="f7" fmla="val 0"/>
                <a:gd name="f8" fmla="*/ 5419351 1 1725033"/>
                <a:gd name="f9" fmla="+- 0 0 -360"/>
                <a:gd name="f10" fmla="+- 0 0 -180"/>
                <a:gd name="f11" fmla="abs f4"/>
                <a:gd name="f12" fmla="abs f5"/>
                <a:gd name="f13" fmla="abs f6"/>
                <a:gd name="f14" fmla="val f7"/>
                <a:gd name="f15" fmla="+- 2700000 f2 0"/>
                <a:gd name="f16" fmla="*/ f9 f1 1"/>
                <a:gd name="f17" fmla="*/ f10 f1 1"/>
                <a:gd name="f18" fmla="?: f11 f4 1"/>
                <a:gd name="f19" fmla="?: f12 f5 1"/>
                <a:gd name="f20" fmla="?: f13 f6 1"/>
                <a:gd name="f21" fmla="*/ f15 f8 1"/>
                <a:gd name="f22" fmla="*/ f16 1 f3"/>
                <a:gd name="f23" fmla="*/ f17 1 f3"/>
                <a:gd name="f24" fmla="*/ f18 1 21600"/>
                <a:gd name="f25" fmla="*/ f19 1 21600"/>
                <a:gd name="f26" fmla="*/ 21600 f18 1"/>
                <a:gd name="f27" fmla="*/ 21600 f19 1"/>
                <a:gd name="f28" fmla="*/ f21 1 f1"/>
                <a:gd name="f29" fmla="+- f22 0 f2"/>
                <a:gd name="f30" fmla="+- f23 0 f2"/>
                <a:gd name="f31" fmla="min f25 f24"/>
                <a:gd name="f32" fmla="*/ f26 1 f20"/>
                <a:gd name="f33" fmla="*/ f27 1 f20"/>
                <a:gd name="f34" fmla="+- 0 0 f28"/>
                <a:gd name="f35" fmla="val f32"/>
                <a:gd name="f36" fmla="val f33"/>
                <a:gd name="f37" fmla="+- 0 0 f34"/>
                <a:gd name="f38" fmla="*/ f14 f31 1"/>
                <a:gd name="f39" fmla="+- f36 0 f14"/>
                <a:gd name="f40" fmla="+- f35 0 f14"/>
                <a:gd name="f41" fmla="*/ f37 f1 1"/>
                <a:gd name="f42" fmla="*/ f39 1 2"/>
                <a:gd name="f43" fmla="*/ f40 1 2"/>
                <a:gd name="f44" fmla="*/ f41 1 f8"/>
                <a:gd name="f45" fmla="+- f14 f42 0"/>
                <a:gd name="f46" fmla="+- f14 f43 0"/>
                <a:gd name="f47" fmla="+- f44 0 f2"/>
                <a:gd name="f48" fmla="*/ f43 f31 1"/>
                <a:gd name="f49" fmla="*/ f42 f31 1"/>
                <a:gd name="f50" fmla="cos 1 f47"/>
                <a:gd name="f51" fmla="sin 1 f47"/>
                <a:gd name="f52" fmla="*/ f45 f31 1"/>
                <a:gd name="f53" fmla="+- 0 0 f50"/>
                <a:gd name="f54" fmla="+- 0 0 f51"/>
                <a:gd name="f55" fmla="+- 0 0 f53"/>
                <a:gd name="f56" fmla="+- 0 0 f54"/>
                <a:gd name="f57" fmla="*/ f55 f43 1"/>
                <a:gd name="f58" fmla="*/ f56 f42 1"/>
                <a:gd name="f59" fmla="+- f46 0 f57"/>
                <a:gd name="f60" fmla="+- f46 f57 0"/>
                <a:gd name="f61" fmla="+- f45 0 f58"/>
                <a:gd name="f62" fmla="+- f45 f58 0"/>
                <a:gd name="f63" fmla="*/ f59 f31 1"/>
                <a:gd name="f64" fmla="*/ f61 f31 1"/>
                <a:gd name="f65" fmla="*/ f60 f31 1"/>
                <a:gd name="f66" fmla="*/ f62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63" y="f64"/>
                </a:cxn>
                <a:cxn ang="f30">
                  <a:pos x="f63" y="f66"/>
                </a:cxn>
                <a:cxn ang="f30">
                  <a:pos x="f65" y="f66"/>
                </a:cxn>
                <a:cxn ang="f29">
                  <a:pos x="f65" y="f64"/>
                </a:cxn>
              </a:cxnLst>
              <a:rect l="f63" t="f64" r="f65" b="f66"/>
              <a:pathLst>
                <a:path>
                  <a:moveTo>
                    <a:pt x="f38" y="f52"/>
                  </a:moveTo>
                  <a:arcTo wR="f48" hR="f49" stAng="f1" swAng="f0"/>
                  <a:close/>
                </a:path>
              </a:pathLst>
            </a:custGeom>
            <a:solidFill>
              <a:srgbClr val="FFFFFF"/>
            </a:solidFill>
            <a:ln w="25402" cap="flat">
              <a:solidFill>
                <a:srgbClr val="17918B"/>
              </a:solidFill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9;p20">
            <a:extLst>
              <a:ext uri="{FF2B5EF4-FFF2-40B4-BE49-F238E27FC236}">
                <a16:creationId xmlns:a16="http://schemas.microsoft.com/office/drawing/2014/main" id="{B1B27104-5BCE-FC44-8C5F-967B3F588CC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Постмодерністська концепція освіти в контексті </a:t>
            </a:r>
            <a:r>
              <a:rPr lang="uk-UA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партисипаторної</a:t>
            </a:r>
            <a:r>
              <a:rPr lang="uk-UA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культури</a:t>
            </a:r>
          </a:p>
        </p:txBody>
      </p:sp>
      <p:sp>
        <p:nvSpPr>
          <p:cNvPr id="2" name="Google Shape;138;p20">
            <a:extLst>
              <a:ext uri="{FF2B5EF4-FFF2-40B4-BE49-F238E27FC236}">
                <a16:creationId xmlns:a16="http://schemas.microsoft.com/office/drawing/2014/main" id="{CEA2AE1A-5391-BB41-9452-8709D736873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7233" y="1388195"/>
            <a:ext cx="4099047" cy="4480899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/>
                <a:cs typeface="Times New Roman"/>
              </a:rPr>
              <a:t>Ці питання постають у зв'язку із новою постмодерністською концепцією освіти і культури, що є більш когерентною і інклюзивною в сучасних умовах.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/>
                <a:cs typeface="Times New Roman"/>
              </a:rPr>
              <a:t>Ці </a:t>
            </a:r>
            <a:r>
              <a:rPr lang="uk-UA" sz="1400" dirty="0" err="1">
                <a:latin typeface="Times New Roman"/>
                <a:cs typeface="Times New Roman"/>
              </a:rPr>
              <a:t>інтернальні</a:t>
            </a:r>
            <a:r>
              <a:rPr lang="uk-UA" sz="1400" dirty="0">
                <a:latin typeface="Times New Roman"/>
                <a:cs typeface="Times New Roman"/>
              </a:rPr>
              <a:t> питання, що  </a:t>
            </a:r>
            <a:r>
              <a:rPr lang="uk-UA" sz="1400" dirty="0" err="1">
                <a:latin typeface="Times New Roman"/>
                <a:cs typeface="Times New Roman"/>
              </a:rPr>
              <a:t>імпліфіковані</a:t>
            </a:r>
            <a:r>
              <a:rPr lang="uk-UA" sz="1400" dirty="0">
                <a:latin typeface="Times New Roman"/>
                <a:cs typeface="Times New Roman"/>
              </a:rPr>
              <a:t> в більш широкий дискурс </a:t>
            </a:r>
            <a:r>
              <a:rPr lang="uk-UA" sz="1400" dirty="0" err="1">
                <a:latin typeface="Times New Roman"/>
                <a:cs typeface="Times New Roman"/>
              </a:rPr>
              <a:t>медіакультури</a:t>
            </a:r>
            <a:r>
              <a:rPr lang="uk-UA" sz="1400" dirty="0">
                <a:latin typeface="Times New Roman"/>
                <a:cs typeface="Times New Roman"/>
              </a:rPr>
              <a:t>, повинні  бути переосмислені в контексті нових медіа технологій таких, як  </a:t>
            </a:r>
            <a:r>
              <a:rPr lang="uk-UA" sz="1400" b="1" dirty="0">
                <a:latin typeface="Times New Roman"/>
                <a:cs typeface="Times New Roman"/>
              </a:rPr>
              <a:t>фрагментація </a:t>
            </a:r>
            <a:r>
              <a:rPr lang="uk-UA" sz="1400" b="1" dirty="0" err="1">
                <a:latin typeface="Times New Roman"/>
                <a:cs typeface="Times New Roman"/>
              </a:rPr>
              <a:t>медіааудиторії</a:t>
            </a:r>
            <a:r>
              <a:rPr lang="uk-UA" sz="1400" b="1" dirty="0">
                <a:latin typeface="Times New Roman"/>
                <a:cs typeface="Times New Roman"/>
              </a:rPr>
              <a:t>, підвищення інтерактивності, медіа комерціалізація, розширення соціальних мереж </a:t>
            </a:r>
            <a:r>
              <a:rPr lang="uk-UA" sz="1400" dirty="0">
                <a:latin typeface="Times New Roman"/>
                <a:cs typeface="Times New Roman"/>
              </a:rPr>
              <a:t>- усе, що трансформує повсякденні практики </a:t>
            </a:r>
            <a:r>
              <a:rPr lang="uk-UA" sz="1400" dirty="0" err="1">
                <a:latin typeface="Times New Roman"/>
                <a:cs typeface="Times New Roman"/>
              </a:rPr>
              <a:t>інтеракції</a:t>
            </a:r>
            <a:r>
              <a:rPr lang="uk-UA" sz="1400" dirty="0">
                <a:latin typeface="Times New Roman"/>
                <a:cs typeface="Times New Roman"/>
              </a:rPr>
              <a:t> з медіа.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/>
                <a:cs typeface="Times New Roman"/>
              </a:rPr>
              <a:t>Молоді люди сьогодні мають доступ до “дорослих медіа” і водночас вони мають власні </a:t>
            </a:r>
            <a:r>
              <a:rPr lang="uk-UA" sz="1400" dirty="0" err="1">
                <a:latin typeface="Times New Roman"/>
                <a:cs typeface="Times New Roman"/>
              </a:rPr>
              <a:t>медіасфери</a:t>
            </a:r>
            <a:r>
              <a:rPr lang="uk-UA" sz="1400" dirty="0">
                <a:latin typeface="Times New Roman"/>
                <a:cs typeface="Times New Roman"/>
              </a:rPr>
              <a:t>, які дорослі часто не розуміють. Ці явища вбудовані в так звану </a:t>
            </a:r>
            <a:r>
              <a:rPr lang="uk-UA" sz="1400" dirty="0" err="1">
                <a:latin typeface="Times New Roman"/>
                <a:cs typeface="Times New Roman"/>
              </a:rPr>
              <a:t>партисипаторну</a:t>
            </a:r>
            <a:r>
              <a:rPr lang="uk-UA" sz="1400" dirty="0">
                <a:latin typeface="Times New Roman"/>
                <a:cs typeface="Times New Roman"/>
              </a:rPr>
              <a:t> </a:t>
            </a:r>
            <a:r>
              <a:rPr lang="uk-UA" sz="1400" dirty="0" err="1">
                <a:latin typeface="Times New Roman"/>
                <a:cs typeface="Times New Roman"/>
              </a:rPr>
              <a:t>медіакультуру</a:t>
            </a:r>
            <a:r>
              <a:rPr lang="uk-UA" sz="1400" dirty="0">
                <a:latin typeface="Times New Roman"/>
                <a:cs typeface="Times New Roman"/>
              </a:rPr>
              <a:t>, яка є </a:t>
            </a:r>
            <a:r>
              <a:rPr lang="uk-UA" sz="1400" dirty="0" err="1">
                <a:latin typeface="Times New Roman"/>
                <a:cs typeface="Times New Roman"/>
              </a:rPr>
              <a:t>фрагментованою</a:t>
            </a:r>
            <a:r>
              <a:rPr lang="uk-UA" sz="1400" dirty="0">
                <a:latin typeface="Times New Roman"/>
                <a:cs typeface="Times New Roman"/>
              </a:rPr>
              <a:t> та індивідуалістичною.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400" dirty="0">
                <a:latin typeface="Times New Roman"/>
                <a:cs typeface="Times New Roman"/>
              </a:rPr>
              <a:t> Ця культура не має ієрархій, соціальних стандартів. Молоді люди виростають в середовищі мультикультурності, гетерогенності, з різними концептами моральності та культурних традицій. </a:t>
            </a:r>
          </a:p>
          <a:p>
            <a:pPr marL="0" lvl="0" indent="0">
              <a:spcAft>
                <a:spcPts val="200"/>
              </a:spcAft>
              <a:buNone/>
            </a:pPr>
            <a:endParaRPr lang="uk-UA" dirty="0"/>
          </a:p>
        </p:txBody>
      </p:sp>
      <p:pic>
        <p:nvPicPr>
          <p:cNvPr id="2050" name="Picture 2" descr="Turning the Nintendo Switch into Android's best gaming hardware | Ars  Technica">
            <a:extLst>
              <a:ext uri="{FF2B5EF4-FFF2-40B4-BE49-F238E27FC236}">
                <a16:creationId xmlns:a16="http://schemas.microsoft.com/office/drawing/2014/main" id="{28042169-5B1D-A94C-B9F2-AC9B85ADA6F7}"/>
              </a:ext>
            </a:extLst>
          </p:cNvPr>
          <p:cNvPicPr>
            <a:picLocks noGrp="1" noChangeAspect="1" noChangeArrowheads="1"/>
          </p:cNvPicPr>
          <p:nvPr>
            <p:ph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632" y="1461559"/>
            <a:ext cx="3959163" cy="196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100 Cool Tech Gadgets in 2020 - Best Tech Products You Need">
            <a:extLst>
              <a:ext uri="{FF2B5EF4-FFF2-40B4-BE49-F238E27FC236}">
                <a16:creationId xmlns:a16="http://schemas.microsoft.com/office/drawing/2014/main" id="{34D02085-3A9D-C243-A7D9-ECFFB50BF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167" y="3429309"/>
            <a:ext cx="40386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4;p21">
            <a:extLst>
              <a:ext uri="{FF2B5EF4-FFF2-40B4-BE49-F238E27FC236}">
                <a16:creationId xmlns:a16="http://schemas.microsoft.com/office/drawing/2014/main" id="{025EC1C7-FA5A-FF4A-8738-73E5A41FD08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39755" y="161941"/>
            <a:ext cx="7200003" cy="885464"/>
          </a:xfrm>
        </p:spPr>
        <p:txBody>
          <a:bodyPr/>
          <a:lstStyle/>
          <a:p>
            <a:pPr lvl="0"/>
            <a:r>
              <a:rPr lang="uk-UA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 ідентичності в </a:t>
            </a:r>
            <a:r>
              <a:rPr lang="uk-UA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медіаосвіті</a:t>
            </a:r>
            <a:endParaRPr lang="uk-UA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145;p21">
            <a:extLst>
              <a:ext uri="{FF2B5EF4-FFF2-40B4-BE49-F238E27FC236}">
                <a16:creationId xmlns:a16="http://schemas.microsoft.com/office/drawing/2014/main" id="{AE5490B4-B531-8641-8A6B-3D7BDD2543F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82880" y="1047404"/>
            <a:ext cx="4343400" cy="5412383"/>
          </a:xfrm>
        </p:spPr>
        <p:txBody>
          <a:bodyPr/>
          <a:lstStyle/>
          <a:p>
            <a:pPr marL="0" lvl="0" indent="45021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1" dirty="0">
                <a:latin typeface="Times New Roman"/>
                <a:cs typeface="Times New Roman"/>
              </a:rPr>
              <a:t> </a:t>
            </a:r>
            <a:r>
              <a:rPr lang="uk-UA" sz="1600" dirty="0">
                <a:latin typeface="Times New Roman"/>
                <a:cs typeface="Times New Roman"/>
              </a:rPr>
              <a:t>Оскільки ідентичність стає більш автономною в плані оцінки культурних явищ, то сучасна </a:t>
            </a:r>
            <a:r>
              <a:rPr lang="uk-UA" sz="1600" dirty="0" err="1">
                <a:latin typeface="Times New Roman"/>
                <a:cs typeface="Times New Roman"/>
              </a:rPr>
              <a:t>медіакультура</a:t>
            </a:r>
            <a:r>
              <a:rPr lang="uk-UA" sz="1600" dirty="0">
                <a:latin typeface="Times New Roman"/>
                <a:cs typeface="Times New Roman"/>
              </a:rPr>
              <a:t> включає в себе більш поляризованих суб'єктів. </a:t>
            </a:r>
          </a:p>
          <a:p>
            <a:pPr marL="0" lvl="0" indent="45021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>
                <a:latin typeface="Times New Roman"/>
                <a:cs typeface="Times New Roman"/>
              </a:rPr>
              <a:t>Отже </a:t>
            </a:r>
            <a:r>
              <a:rPr lang="uk-UA" sz="1600" dirty="0" err="1">
                <a:latin typeface="Times New Roman"/>
                <a:cs typeface="Times New Roman"/>
              </a:rPr>
              <a:t>медіаосвіта</a:t>
            </a:r>
            <a:r>
              <a:rPr lang="uk-UA" sz="1600" dirty="0">
                <a:latin typeface="Times New Roman"/>
                <a:cs typeface="Times New Roman"/>
              </a:rPr>
              <a:t> сьогодні стає скоріш не провідником цінностей і норм, а інструментом інтерпретації, множинності </a:t>
            </a:r>
            <a:r>
              <a:rPr lang="uk-UA" sz="1600" dirty="0" err="1">
                <a:latin typeface="Times New Roman"/>
                <a:cs typeface="Times New Roman"/>
              </a:rPr>
              <a:t>реальностей</a:t>
            </a:r>
            <a:r>
              <a:rPr lang="uk-UA" sz="1600" dirty="0">
                <a:latin typeface="Times New Roman"/>
                <a:cs typeface="Times New Roman"/>
              </a:rPr>
              <a:t>, зміною форм перцепції і знань. А це в свою чергу піднімає питання «політики ідентичності” в сучасній </a:t>
            </a:r>
            <a:r>
              <a:rPr lang="uk-UA" sz="1600" dirty="0" err="1">
                <a:latin typeface="Times New Roman"/>
                <a:cs typeface="Times New Roman"/>
              </a:rPr>
              <a:t>медіакультури</a:t>
            </a:r>
            <a:r>
              <a:rPr lang="uk-UA" sz="1600" dirty="0">
                <a:latin typeface="Times New Roman"/>
                <a:cs typeface="Times New Roman"/>
              </a:rPr>
              <a:t> і </a:t>
            </a:r>
            <a:r>
              <a:rPr lang="uk-UA" sz="1600" dirty="0" err="1">
                <a:latin typeface="Times New Roman"/>
                <a:cs typeface="Times New Roman"/>
              </a:rPr>
              <a:t>медіаосвіті</a:t>
            </a:r>
            <a:r>
              <a:rPr lang="uk-UA" sz="1600" dirty="0">
                <a:latin typeface="Times New Roman"/>
                <a:cs typeface="Times New Roman"/>
              </a:rPr>
              <a:t>. </a:t>
            </a:r>
          </a:p>
          <a:p>
            <a:pPr marL="0" lvl="0" indent="45021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>
                <a:latin typeface="Times New Roman"/>
                <a:cs typeface="Times New Roman"/>
              </a:rPr>
              <a:t>У зв'язку із цим постає питання -  на чому базується ця політика   - </a:t>
            </a:r>
            <a:r>
              <a:rPr lang="uk-UA" sz="1600" dirty="0">
                <a:solidFill>
                  <a:srgbClr val="C00000"/>
                </a:solidFill>
                <a:latin typeface="Times New Roman"/>
                <a:cs typeface="Times New Roman"/>
              </a:rPr>
              <a:t>демократичні, релігійні, мультикультурні  цінності</a:t>
            </a:r>
            <a:r>
              <a:rPr lang="uk-UA" sz="1600" dirty="0">
                <a:latin typeface="Times New Roman"/>
                <a:cs typeface="Times New Roman"/>
              </a:rPr>
              <a:t>? Наприклад, як можна тлумачити Гаррі </a:t>
            </a:r>
            <a:r>
              <a:rPr lang="uk-UA" sz="1600" dirty="0" err="1">
                <a:latin typeface="Times New Roman"/>
                <a:cs typeface="Times New Roman"/>
              </a:rPr>
              <a:t>Поттера</a:t>
            </a:r>
            <a:r>
              <a:rPr lang="uk-UA" sz="1600" dirty="0">
                <a:latin typeface="Times New Roman"/>
                <a:cs typeface="Times New Roman"/>
              </a:rPr>
              <a:t>? Чи є його боротьба боротьбою проти традиційних християнських цінностей, як це тлумачать представники деяких християнських груп? (</a:t>
            </a:r>
            <a:r>
              <a:rPr lang="en-GB" sz="1600" b="1" dirty="0">
                <a:latin typeface="Times New Roman"/>
                <a:cs typeface="Times New Roman"/>
              </a:rPr>
              <a:t>Connie Neal. What the  Christian to Do with Harry Potter?</a:t>
            </a:r>
            <a:r>
              <a:rPr lang="en-GB" sz="1600" dirty="0">
                <a:latin typeface="Times New Roman"/>
                <a:cs typeface="Times New Roman"/>
              </a:rPr>
              <a:t>).  </a:t>
            </a:r>
            <a:r>
              <a:rPr lang="uk-UA" sz="1600" dirty="0">
                <a:latin typeface="Times New Roman"/>
                <a:cs typeface="Times New Roman"/>
              </a:rPr>
              <a:t>Чому фанати цієї книжки намагалися впливати на </a:t>
            </a:r>
            <a:r>
              <a:rPr lang="en-GB" sz="1600" dirty="0">
                <a:latin typeface="Times New Roman"/>
                <a:cs typeface="Times New Roman"/>
              </a:rPr>
              <a:t>Warner Brothers, </a:t>
            </a:r>
            <a:r>
              <a:rPr lang="uk-UA" sz="1600" dirty="0">
                <a:latin typeface="Times New Roman"/>
                <a:cs typeface="Times New Roman"/>
              </a:rPr>
              <a:t>що рухало ними?</a:t>
            </a:r>
          </a:p>
        </p:txBody>
      </p:sp>
      <p:sp>
        <p:nvSpPr>
          <p:cNvPr id="4" name="Google Shape;146;p21">
            <a:extLst>
              <a:ext uri="{FF2B5EF4-FFF2-40B4-BE49-F238E27FC236}">
                <a16:creationId xmlns:a16="http://schemas.microsoft.com/office/drawing/2014/main" id="{7C7C02EF-D0E4-C44D-B6C0-4D4801166269}"/>
              </a:ext>
            </a:extLst>
          </p:cNvPr>
          <p:cNvSpPr txBox="1"/>
          <p:nvPr/>
        </p:nvSpPr>
        <p:spPr>
          <a:xfrm>
            <a:off x="822960" y="6459787"/>
            <a:ext cx="1854202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uk-UA" sz="900" b="0" i="0" u="none" strike="noStrike" kern="0" cap="none" spc="0" baseline="0">
                <a:solidFill>
                  <a:srgbClr val="0C0C0C"/>
                </a:solidFill>
                <a:uFillTx/>
                <a:latin typeface="Arial"/>
                <a:ea typeface="Arial"/>
                <a:cs typeface="Arial"/>
              </a:rPr>
              <a:t>06.03.2018</a:t>
            </a:r>
          </a:p>
        </p:txBody>
      </p:sp>
      <p:sp>
        <p:nvSpPr>
          <p:cNvPr id="5" name="Google Shape;147;p21">
            <a:extLst>
              <a:ext uri="{FF2B5EF4-FFF2-40B4-BE49-F238E27FC236}">
                <a16:creationId xmlns:a16="http://schemas.microsoft.com/office/drawing/2014/main" id="{16B7F4B9-EFAD-4342-9373-639EE4EC6786}"/>
              </a:ext>
            </a:extLst>
          </p:cNvPr>
          <p:cNvSpPr txBox="1"/>
          <p:nvPr/>
        </p:nvSpPr>
        <p:spPr>
          <a:xfrm>
            <a:off x="2764642" y="6459787"/>
            <a:ext cx="3617101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21" tIns="45701" rIns="91421" bIns="45701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uk-UA" sz="900" b="0" i="0" u="none" strike="noStrike" kern="0" cap="none" spc="0" baseline="0">
                <a:solidFill>
                  <a:srgbClr val="0C0C0C"/>
                </a:solidFill>
                <a:uFillTx/>
                <a:latin typeface="Arial"/>
                <a:ea typeface="Arial"/>
                <a:cs typeface="Arial"/>
              </a:rPr>
              <a:t>ПІБ викладача, посада, кафедра</a:t>
            </a:r>
          </a:p>
        </p:txBody>
      </p:sp>
      <p:pic>
        <p:nvPicPr>
          <p:cNvPr id="1026" name="Picture 2" descr="4 скрытых смысла в книгах про Гарри Поттера, узнав которые вы посмотрите на  эту историю по-">
            <a:extLst>
              <a:ext uri="{FF2B5EF4-FFF2-40B4-BE49-F238E27FC236}">
                <a16:creationId xmlns:a16="http://schemas.microsoft.com/office/drawing/2014/main" id="{58CD4A6D-395D-4A46-9A31-F8031E1602CE}"/>
              </a:ext>
            </a:extLst>
          </p:cNvPr>
          <p:cNvPicPr>
            <a:picLocks noGrp="1" noChangeAspect="1" noChangeArrowheads="1"/>
          </p:cNvPicPr>
          <p:nvPr>
            <p:ph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33" y="1263535"/>
            <a:ext cx="4047387" cy="242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Евангелие vs Гарри Поттер: в чем отличие Бога от Дамблдора, а Иуды от  Снегга - Fun - Почему книги Роулинг зовут &quot;Евангелием нашего века&quot; | СЕГОДНЯ">
            <a:extLst>
              <a:ext uri="{FF2B5EF4-FFF2-40B4-BE49-F238E27FC236}">
                <a16:creationId xmlns:a16="http://schemas.microsoft.com/office/drawing/2014/main" id="{79BD3EB0-EA80-9F45-BB9A-8B5CE9D1E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140" y="3690392"/>
            <a:ext cx="4212859" cy="3075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557FE3-4DBE-0745-8F3D-308A35783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F82CFB-860D-3F48-9E12-DFBE66E622C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22960" y="286599"/>
            <a:ext cx="3703320" cy="6031073"/>
          </a:xfrm>
        </p:spPr>
        <p:txBody>
          <a:bodyPr/>
          <a:lstStyle/>
          <a:p>
            <a:pPr marL="0" lvl="0" indent="45021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/>
                <a:cs typeface="Times New Roman" pitchFamily="18"/>
              </a:rPr>
              <a:t>Людина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медіакультури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, або медійна людина, уперше в історії перебуває в умовах боротьби образів, дискурсів, міфів і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перфомансу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медіакультури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, яка є формою високоорганізованої участі або співучасті й активності, в її межах сучасна людина створює своє суспільство і свою ідентичність. Інтегрована  в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медіакультуру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медіаосвіта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 дозволяє розширити компетенції і репрезентації, вдосконалити  і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імпліфікувати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 методи і методологію відповідно до розширення і трансформації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медіакультури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. </a:t>
            </a:r>
            <a:r>
              <a:rPr lang="en-GB" sz="1800" dirty="0">
                <a:latin typeface="Times New Roman" pitchFamily="18"/>
                <a:cs typeface="Times New Roman" pitchFamily="18"/>
              </a:rPr>
              <a:t>(</a:t>
            </a:r>
            <a:r>
              <a:rPr lang="en-GB" sz="1800" b="1" dirty="0">
                <a:latin typeface="Times New Roman" pitchFamily="18"/>
                <a:cs typeface="Times New Roman" pitchFamily="18"/>
              </a:rPr>
              <a:t>Henry Jenkins.  Transforming Fan Culture into User-Generated Content. 2007</a:t>
            </a:r>
            <a:r>
              <a:rPr lang="en-GB" sz="1800" dirty="0">
                <a:latin typeface="Times New Roman" pitchFamily="18"/>
                <a:cs typeface="Times New Roman" pitchFamily="18"/>
              </a:rPr>
              <a:t>.)</a:t>
            </a:r>
            <a:endParaRPr lang="uk-UA" sz="1800" dirty="0">
              <a:latin typeface="Times New Roman" pitchFamily="18"/>
              <a:cs typeface="Times New Roman" pitchFamily="18"/>
            </a:endParaRPr>
          </a:p>
          <a:p>
            <a:pPr marL="0" lvl="0" indent="450213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itchFamily="18"/>
                <a:cs typeface="Times New Roman" pitchFamily="18"/>
              </a:rPr>
              <a:t>Без усвідомлення і розуміння цих важливих питань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медіакультури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 важко собі уявити успішний розвиток сучасної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медіаосвіти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 і </a:t>
            </a:r>
            <a:r>
              <a:rPr lang="uk-UA" sz="1800" dirty="0" err="1">
                <a:latin typeface="Times New Roman" pitchFamily="18"/>
                <a:cs typeface="Times New Roman" pitchFamily="18"/>
              </a:rPr>
              <a:t>медіаграмотності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.</a:t>
            </a:r>
          </a:p>
          <a:p>
            <a:pPr lvl="0"/>
            <a:endParaRPr lang="en-US" dirty="0"/>
          </a:p>
        </p:txBody>
      </p:sp>
      <p:pic>
        <p:nvPicPr>
          <p:cNvPr id="3074" name="Picture 2" descr="Archives — Henry Jenkins">
            <a:extLst>
              <a:ext uri="{FF2B5EF4-FFF2-40B4-BE49-F238E27FC236}">
                <a16:creationId xmlns:a16="http://schemas.microsoft.com/office/drawing/2014/main" id="{25796EB8-1144-1646-B1FD-2FB3FA44A00C}"/>
              </a:ext>
            </a:extLst>
          </p:cNvPr>
          <p:cNvPicPr>
            <a:picLocks noGrp="1" noChangeAspect="1" noChangeArrowheads="1"/>
          </p:cNvPicPr>
          <p:nvPr>
            <p:ph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655" y="837397"/>
            <a:ext cx="3433747" cy="4998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rchives — Henry Jenkins">
            <a:extLst>
              <a:ext uri="{FF2B5EF4-FFF2-40B4-BE49-F238E27FC236}">
                <a16:creationId xmlns:a16="http://schemas.microsoft.com/office/drawing/2014/main" id="{3BD38AC2-0A44-DE41-B831-1ED1E03CD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095" y="2917038"/>
            <a:ext cx="2329905" cy="3469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0AE9C-D7E5-CE44-AFBD-C2ED78D0024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DF1657-D050-114B-836A-AAE88D1564CE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76196" lvl="0" indent="0" algn="ctr">
              <a:buNone/>
            </a:pPr>
            <a:r>
              <a:rPr lang="uk-UA"/>
              <a:t>Дякую за увагу!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ABB6E-3D1D-3B41-851B-F083AC241CC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sz="3600" dirty="0" err="1">
                <a:solidFill>
                  <a:srgbClr val="C00000"/>
                </a:solidFill>
              </a:rPr>
              <a:t>Медіаосвіта</a:t>
            </a:r>
            <a:r>
              <a:rPr lang="uk-UA" sz="3600" dirty="0">
                <a:solidFill>
                  <a:srgbClr val="C00000"/>
                </a:solidFill>
              </a:rPr>
              <a:t> - </a:t>
            </a:r>
            <a:r>
              <a:rPr lang="uk-UA" sz="3600" dirty="0" err="1">
                <a:solidFill>
                  <a:srgbClr val="C00000"/>
                </a:solidFill>
              </a:rPr>
              <a:t>медіакультура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4C768-7239-6B4E-AB13-E04FC7BB8F0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Diagram 3">
            <a:extLst>
              <a:ext uri="{FF2B5EF4-FFF2-40B4-BE49-F238E27FC236}">
                <a16:creationId xmlns:a16="http://schemas.microsoft.com/office/drawing/2014/main" id="{B55DA3AE-620D-B640-BB8E-4A67E2BDA95F}"/>
              </a:ext>
            </a:extLst>
          </p:cNvPr>
          <p:cNvGrpSpPr/>
          <p:nvPr/>
        </p:nvGrpSpPr>
        <p:grpSpPr>
          <a:xfrm>
            <a:off x="822960" y="1397002"/>
            <a:ext cx="8130342" cy="5174398"/>
            <a:chOff x="514157" y="1397002"/>
            <a:chExt cx="8130342" cy="5174398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74480F0D-7277-314A-9482-DCDE29499F26}"/>
                </a:ext>
              </a:extLst>
            </p:cNvPr>
            <p:cNvSpPr/>
            <p:nvPr/>
          </p:nvSpPr>
          <p:spPr>
            <a:xfrm>
              <a:off x="514157" y="1515196"/>
              <a:ext cx="3221239" cy="50562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173928"/>
                <a:gd name="f7" fmla="val 3221240"/>
                <a:gd name="f8" fmla="val 2684259"/>
                <a:gd name="f9" fmla="val 536981"/>
                <a:gd name="f10" fmla="val 240414"/>
                <a:gd name="f11" fmla="val 233404"/>
                <a:gd name="f12" fmla="val 521323"/>
                <a:gd name="f13" fmla="val 2980826"/>
                <a:gd name="f14" fmla="+- 0 0 -90"/>
                <a:gd name="f15" fmla="*/ f3 1 3173928"/>
                <a:gd name="f16" fmla="*/ f4 1 3221240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3173928"/>
                <a:gd name="f25" fmla="*/ f21 1 3221240"/>
                <a:gd name="f26" fmla="*/ 529094 f22 1"/>
                <a:gd name="f27" fmla="*/ 0 f21 1"/>
                <a:gd name="f28" fmla="*/ 2644834 f22 1"/>
                <a:gd name="f29" fmla="*/ 3173928 f22 1"/>
                <a:gd name="f30" fmla="*/ 529094 f21 1"/>
                <a:gd name="f31" fmla="*/ 3221240 f21 1"/>
                <a:gd name="f32" fmla="*/ 0 f22 1"/>
                <a:gd name="f33" fmla="+- f23 0 f1"/>
                <a:gd name="f34" fmla="*/ f26 1 3173928"/>
                <a:gd name="f35" fmla="*/ f27 1 3221240"/>
                <a:gd name="f36" fmla="*/ f28 1 3173928"/>
                <a:gd name="f37" fmla="*/ f29 1 3173928"/>
                <a:gd name="f38" fmla="*/ f30 1 3221240"/>
                <a:gd name="f39" fmla="*/ f31 1 3221240"/>
                <a:gd name="f40" fmla="*/ f32 1 3173928"/>
                <a:gd name="f41" fmla="*/ f17 1 f24"/>
                <a:gd name="f42" fmla="*/ f18 1 f24"/>
                <a:gd name="f43" fmla="*/ f17 1 f25"/>
                <a:gd name="f44" fmla="*/ f19 1 f25"/>
                <a:gd name="f45" fmla="*/ f34 1 f24"/>
                <a:gd name="f46" fmla="*/ f35 1 f25"/>
                <a:gd name="f47" fmla="*/ f36 1 f24"/>
                <a:gd name="f48" fmla="*/ f37 1 f24"/>
                <a:gd name="f49" fmla="*/ f38 1 f25"/>
                <a:gd name="f50" fmla="*/ f39 1 f25"/>
                <a:gd name="f51" fmla="*/ f40 1 f24"/>
                <a:gd name="f52" fmla="*/ f41 f15 1"/>
                <a:gd name="f53" fmla="*/ f42 f15 1"/>
                <a:gd name="f54" fmla="*/ f44 f16 1"/>
                <a:gd name="f55" fmla="*/ f43 f16 1"/>
                <a:gd name="f56" fmla="*/ f45 f15 1"/>
                <a:gd name="f57" fmla="*/ f46 f16 1"/>
                <a:gd name="f58" fmla="*/ f47 f15 1"/>
                <a:gd name="f59" fmla="*/ f48 f15 1"/>
                <a:gd name="f60" fmla="*/ f49 f16 1"/>
                <a:gd name="f61" fmla="*/ f50 f16 1"/>
                <a:gd name="f62" fmla="*/ f51 f1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56" y="f57"/>
                </a:cxn>
                <a:cxn ang="f33">
                  <a:pos x="f58" y="f57"/>
                </a:cxn>
                <a:cxn ang="f33">
                  <a:pos x="f59" y="f60"/>
                </a:cxn>
                <a:cxn ang="f33">
                  <a:pos x="f59" y="f61"/>
                </a:cxn>
                <a:cxn ang="f33">
                  <a:pos x="f59" y="f61"/>
                </a:cxn>
                <a:cxn ang="f33">
                  <a:pos x="f62" y="f61"/>
                </a:cxn>
                <a:cxn ang="f33">
                  <a:pos x="f62" y="f61"/>
                </a:cxn>
                <a:cxn ang="f33">
                  <a:pos x="f62" y="f60"/>
                </a:cxn>
                <a:cxn ang="f33">
                  <a:pos x="f56" y="f57"/>
                </a:cxn>
              </a:cxnLst>
              <a:rect l="f52" t="f55" r="f53" b="f54"/>
              <a:pathLst>
                <a:path w="3173928" h="3221240">
                  <a:moveTo>
                    <a:pt x="f5" y="f8"/>
                  </a:moveTo>
                  <a:lnTo>
                    <a:pt x="f5" y="f9"/>
                  </a:lnTo>
                  <a:cubicBezTo>
                    <a:pt x="f5" y="f10"/>
                    <a:pt x="f11" y="f5"/>
                    <a:pt x="f12" y="f5"/>
                  </a:cubicBezTo>
                  <a:lnTo>
                    <a:pt x="f6" y="f5"/>
                  </a:lnTo>
                  <a:lnTo>
                    <a:pt x="f6" y="f5"/>
                  </a:lnTo>
                  <a:lnTo>
                    <a:pt x="f6" y="f7"/>
                  </a:lnTo>
                  <a:lnTo>
                    <a:pt x="f6" y="f7"/>
                  </a:lnTo>
                  <a:lnTo>
                    <a:pt x="f12" y="f7"/>
                  </a:lnTo>
                  <a:cubicBezTo>
                    <a:pt x="f11" y="f7"/>
                    <a:pt x="f5" y="f13"/>
                    <a:pt x="f5" y="f8"/>
                  </a:cubicBezTo>
                  <a:close/>
                </a:path>
              </a:pathLst>
            </a:custGeom>
            <a:solidFill>
              <a:srgbClr val="BCD2D0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231169" tIns="281964" rIns="114300" bIns="281964" anchor="t" anchorCtr="0" compatLnSpc="1">
              <a:noAutofit/>
            </a:bodyPr>
            <a:lstStyle/>
            <a:p>
              <a:pPr marL="0" marR="0" lvl="0" indent="0" algn="l" defTabSz="888997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2800" b="0" i="0" u="none" strike="noStrike" kern="1200" cap="none" spc="0" baseline="0" dirty="0">
                  <a:uFillTx/>
                  <a:latin typeface="Times New Roman" pitchFamily="18"/>
                  <a:cs typeface="Times New Roman" pitchFamily="18"/>
                </a:rPr>
                <a:t>Останнім часом </a:t>
              </a:r>
              <a:r>
                <a:rPr lang="uk-UA" sz="2800" b="0" i="0" u="none" strike="noStrike" kern="1200" cap="none" spc="0" baseline="0" dirty="0" err="1">
                  <a:uFillTx/>
                  <a:latin typeface="Times New Roman" pitchFamily="18"/>
                  <a:cs typeface="Times New Roman" pitchFamily="18"/>
                </a:rPr>
                <a:t>медіаосвіта</a:t>
              </a:r>
              <a:r>
                <a:rPr lang="uk-UA" sz="2800" b="0" i="0" u="none" strike="noStrike" kern="1200" cap="none" spc="0" baseline="0" dirty="0">
                  <a:uFillTx/>
                  <a:latin typeface="Times New Roman" pitchFamily="18"/>
                  <a:cs typeface="Times New Roman" pitchFamily="18"/>
                </a:rPr>
                <a:t> виявляє тенденцію до розширення сфери своїх компетенцій, все більш набуває рис феномена не тільки освітнього але і </a:t>
              </a:r>
              <a:r>
                <a:rPr lang="uk-UA" sz="2800" b="0" i="0" u="none" strike="noStrike" kern="1200" cap="none" spc="0" baseline="0" dirty="0" err="1">
                  <a:uFillTx/>
                  <a:latin typeface="Times New Roman" pitchFamily="18"/>
                  <a:cs typeface="Times New Roman" pitchFamily="18"/>
                </a:rPr>
                <a:t>медіакультурного</a:t>
              </a:r>
              <a:r>
                <a:rPr lang="uk-UA" sz="2800" b="0" i="0" u="none" strike="noStrike" kern="1200" cap="none" spc="0" baseline="0" dirty="0">
                  <a:uFillTx/>
                  <a:latin typeface="Times New Roman" pitchFamily="18"/>
                  <a:cs typeface="Times New Roman" pitchFamily="18"/>
                </a:rPr>
                <a:t>.</a:t>
              </a:r>
              <a:endParaRPr lang="en-GB" sz="2800" b="0" i="0" u="none" strike="noStrike" kern="1200" cap="none" spc="0" baseline="0" dirty="0">
                <a:uFillTx/>
                <a:latin typeface="Arial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AF84FE2-3A39-1547-BF27-43F4088454A9}"/>
                </a:ext>
              </a:extLst>
            </p:cNvPr>
            <p:cNvSpPr/>
            <p:nvPr/>
          </p:nvSpPr>
          <p:spPr>
            <a:xfrm>
              <a:off x="5377604" y="1524003"/>
              <a:ext cx="3266895" cy="504739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173928"/>
                <a:gd name="f7" fmla="val 3266898"/>
                <a:gd name="f8" fmla="val 544592"/>
                <a:gd name="f9" fmla="val 2722306"/>
                <a:gd name="f10" fmla="val 3023076"/>
                <a:gd name="f11" fmla="val 2943786"/>
                <a:gd name="f12" fmla="val 2659891"/>
                <a:gd name="f13" fmla="val 243822"/>
                <a:gd name="f14" fmla="+- 0 0 -90"/>
                <a:gd name="f15" fmla="*/ f3 1 3173928"/>
                <a:gd name="f16" fmla="*/ f4 1 3266898"/>
                <a:gd name="f17" fmla="val f5"/>
                <a:gd name="f18" fmla="val f6"/>
                <a:gd name="f19" fmla="val f7"/>
                <a:gd name="f20" fmla="*/ f14 f0 1"/>
                <a:gd name="f21" fmla="+- f19 0 f17"/>
                <a:gd name="f22" fmla="+- f18 0 f17"/>
                <a:gd name="f23" fmla="*/ f20 1 f2"/>
                <a:gd name="f24" fmla="*/ f22 1 3173928"/>
                <a:gd name="f25" fmla="*/ f21 1 3266898"/>
                <a:gd name="f26" fmla="*/ 529094 f22 1"/>
                <a:gd name="f27" fmla="*/ 0 f21 1"/>
                <a:gd name="f28" fmla="*/ 2644834 f22 1"/>
                <a:gd name="f29" fmla="*/ 3173928 f22 1"/>
                <a:gd name="f30" fmla="*/ 529094 f21 1"/>
                <a:gd name="f31" fmla="*/ 3266898 f21 1"/>
                <a:gd name="f32" fmla="*/ 0 f22 1"/>
                <a:gd name="f33" fmla="+- f23 0 f1"/>
                <a:gd name="f34" fmla="*/ f26 1 3173928"/>
                <a:gd name="f35" fmla="*/ f27 1 3266898"/>
                <a:gd name="f36" fmla="*/ f28 1 3173928"/>
                <a:gd name="f37" fmla="*/ f29 1 3173928"/>
                <a:gd name="f38" fmla="*/ f30 1 3266898"/>
                <a:gd name="f39" fmla="*/ f31 1 3266898"/>
                <a:gd name="f40" fmla="*/ f32 1 3173928"/>
                <a:gd name="f41" fmla="*/ f17 1 f24"/>
                <a:gd name="f42" fmla="*/ f18 1 f24"/>
                <a:gd name="f43" fmla="*/ f17 1 f25"/>
                <a:gd name="f44" fmla="*/ f19 1 f25"/>
                <a:gd name="f45" fmla="*/ f34 1 f24"/>
                <a:gd name="f46" fmla="*/ f35 1 f25"/>
                <a:gd name="f47" fmla="*/ f36 1 f24"/>
                <a:gd name="f48" fmla="*/ f37 1 f24"/>
                <a:gd name="f49" fmla="*/ f38 1 f25"/>
                <a:gd name="f50" fmla="*/ f39 1 f25"/>
                <a:gd name="f51" fmla="*/ f40 1 f24"/>
                <a:gd name="f52" fmla="*/ f41 f15 1"/>
                <a:gd name="f53" fmla="*/ f42 f15 1"/>
                <a:gd name="f54" fmla="*/ f44 f16 1"/>
                <a:gd name="f55" fmla="*/ f43 f16 1"/>
                <a:gd name="f56" fmla="*/ f45 f15 1"/>
                <a:gd name="f57" fmla="*/ f46 f16 1"/>
                <a:gd name="f58" fmla="*/ f47 f15 1"/>
                <a:gd name="f59" fmla="*/ f48 f15 1"/>
                <a:gd name="f60" fmla="*/ f49 f16 1"/>
                <a:gd name="f61" fmla="*/ f50 f16 1"/>
                <a:gd name="f62" fmla="*/ f51 f1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56" y="f57"/>
                </a:cxn>
                <a:cxn ang="f33">
                  <a:pos x="f58" y="f57"/>
                </a:cxn>
                <a:cxn ang="f33">
                  <a:pos x="f59" y="f60"/>
                </a:cxn>
                <a:cxn ang="f33">
                  <a:pos x="f59" y="f61"/>
                </a:cxn>
                <a:cxn ang="f33">
                  <a:pos x="f59" y="f61"/>
                </a:cxn>
                <a:cxn ang="f33">
                  <a:pos x="f62" y="f61"/>
                </a:cxn>
                <a:cxn ang="f33">
                  <a:pos x="f62" y="f61"/>
                </a:cxn>
                <a:cxn ang="f33">
                  <a:pos x="f62" y="f60"/>
                </a:cxn>
                <a:cxn ang="f33">
                  <a:pos x="f56" y="f57"/>
                </a:cxn>
              </a:cxnLst>
              <a:rect l="f52" t="f55" r="f53" b="f54"/>
              <a:pathLst>
                <a:path w="3173928" h="3266898">
                  <a:moveTo>
                    <a:pt x="f6" y="f8"/>
                  </a:moveTo>
                  <a:lnTo>
                    <a:pt x="f6" y="f9"/>
                  </a:lnTo>
                  <a:cubicBezTo>
                    <a:pt x="f6" y="f10"/>
                    <a:pt x="f11" y="f7"/>
                    <a:pt x="f12" y="f7"/>
                  </a:cubicBezTo>
                  <a:lnTo>
                    <a:pt x="f5" y="f7"/>
                  </a:lnTo>
                  <a:lnTo>
                    <a:pt x="f5" y="f7"/>
                  </a:lnTo>
                  <a:lnTo>
                    <a:pt x="f5" y="f5"/>
                  </a:lnTo>
                  <a:lnTo>
                    <a:pt x="f5" y="f5"/>
                  </a:lnTo>
                  <a:lnTo>
                    <a:pt x="f12" y="f5"/>
                  </a:lnTo>
                  <a:cubicBezTo>
                    <a:pt x="f11" y="f5"/>
                    <a:pt x="f6" y="f13"/>
                    <a:pt x="f6" y="f8"/>
                  </a:cubicBezTo>
                  <a:close/>
                </a:path>
              </a:pathLst>
            </a:custGeom>
            <a:solidFill>
              <a:srgbClr val="BCD2D0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vert="horz" wrap="square" lIns="114300" tIns="281964" rIns="231169" bIns="281964" anchor="t" anchorCtr="0" compatLnSpc="1">
              <a:noAutofit/>
            </a:bodyPr>
            <a:lstStyle/>
            <a:p>
              <a:pPr marL="0" marR="0" lvl="0" indent="0" algn="l" defTabSz="888997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uk-UA" sz="2800" b="0" i="0" u="none" strike="noStrike" kern="1200" cap="none" spc="0" baseline="0" dirty="0" err="1">
                  <a:uFillTx/>
                  <a:latin typeface="Times New Roman" pitchFamily="18"/>
                  <a:cs typeface="Times New Roman" pitchFamily="18"/>
                </a:rPr>
                <a:t>Медіаосвіта</a:t>
              </a:r>
              <a:r>
                <a:rPr lang="uk-UA" sz="2800" b="0" i="0" u="none" strike="noStrike" kern="1200" cap="none" spc="0" baseline="0" dirty="0">
                  <a:uFillTx/>
                  <a:latin typeface="Times New Roman" pitchFamily="18"/>
                  <a:cs typeface="Times New Roman" pitchFamily="18"/>
                </a:rPr>
                <a:t>  продовжує розгортати тривалу суспільно-просвітницьку діяльність, бере участь у формуванні сучасної </a:t>
              </a:r>
              <a:r>
                <a:rPr lang="uk-UA" sz="2800" b="0" i="0" u="none" strike="noStrike" kern="1200" cap="none" spc="0" baseline="0" dirty="0" err="1">
                  <a:uFillTx/>
                  <a:latin typeface="Times New Roman" pitchFamily="18"/>
                  <a:cs typeface="Times New Roman" pitchFamily="18"/>
                </a:rPr>
                <a:t>медіакультури</a:t>
              </a:r>
              <a:r>
                <a:rPr lang="uk-UA" sz="2800" dirty="0">
                  <a:latin typeface="Times New Roman" pitchFamily="18"/>
                  <a:cs typeface="Times New Roman" pitchFamily="18"/>
                </a:rPr>
                <a:t>.</a:t>
              </a:r>
              <a:endParaRPr lang="en-GB" sz="2800" b="0" i="0" u="none" strike="noStrike" kern="1200" cap="none" spc="0" baseline="0" dirty="0">
                <a:uFillTx/>
                <a:latin typeface="Arial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B742DE4-827D-D748-83EB-576C63BA23E6}"/>
                </a:ext>
              </a:extLst>
            </p:cNvPr>
            <p:cNvSpPr/>
            <p:nvPr/>
          </p:nvSpPr>
          <p:spPr>
            <a:xfrm>
              <a:off x="3600431" y="1397002"/>
              <a:ext cx="2027682" cy="202758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7680"/>
                <a:gd name="f7" fmla="val 2027581"/>
                <a:gd name="f8" fmla="+- 0 0 9417334"/>
                <a:gd name="f9" fmla="val 126724"/>
                <a:gd name="f10" fmla="val 1013791"/>
                <a:gd name="f11" fmla="val 887116"/>
                <a:gd name="f12" fmla="val 887067"/>
                <a:gd name="f13" fmla="val 9825793"/>
                <a:gd name="f14" fmla="val 1986080"/>
                <a:gd name="f15" fmla="val 765747"/>
                <a:gd name="f16" fmla="val 1774232"/>
                <a:gd name="f17" fmla="val 1013790"/>
                <a:gd name="f18" fmla="val 1479185"/>
                <a:gd name="f19" fmla="val 1596936"/>
                <a:gd name="f20" fmla="val 633669"/>
                <a:gd name="f21" fmla="val 633619"/>
                <a:gd name="f22" fmla="val 20217334"/>
                <a:gd name="f23" fmla="+- 0 0 -180"/>
                <a:gd name="f24" fmla="+- 0 0 -450"/>
                <a:gd name="f25" fmla="+- 0 0 -540"/>
                <a:gd name="f26" fmla="+- 0 0 -630"/>
                <a:gd name="f27" fmla="*/ f3 1 2027680"/>
                <a:gd name="f28" fmla="*/ f4 1 2027581"/>
                <a:gd name="f29" fmla="val f5"/>
                <a:gd name="f30" fmla="val f6"/>
                <a:gd name="f31" fmla="val f7"/>
                <a:gd name="f32" fmla="*/ f23 f0 1"/>
                <a:gd name="f33" fmla="*/ f24 f0 1"/>
                <a:gd name="f34" fmla="*/ f25 f0 1"/>
                <a:gd name="f35" fmla="*/ f26 f0 1"/>
                <a:gd name="f36" fmla="+- f31 0 f29"/>
                <a:gd name="f37" fmla="+- f30 0 f29"/>
                <a:gd name="f38" fmla="*/ f32 1 f2"/>
                <a:gd name="f39" fmla="*/ f33 1 f2"/>
                <a:gd name="f40" fmla="*/ f34 1 f2"/>
                <a:gd name="f41" fmla="*/ f35 1 f2"/>
                <a:gd name="f42" fmla="*/ f37 1 2027680"/>
                <a:gd name="f43" fmla="*/ f36 1 2027581"/>
                <a:gd name="f44" fmla="+- f38 0 f1"/>
                <a:gd name="f45" fmla="+- f39 0 f1"/>
                <a:gd name="f46" fmla="+- f40 0 f1"/>
                <a:gd name="f47" fmla="+- f41 0 f1"/>
                <a:gd name="f48" fmla="*/ 253448 1 f42"/>
                <a:gd name="f49" fmla="*/ 1013791 1 f43"/>
                <a:gd name="f50" fmla="*/ 1986080 1 f42"/>
                <a:gd name="f51" fmla="*/ 765747 1 f43"/>
                <a:gd name="f52" fmla="*/ 1774232 1 f42"/>
                <a:gd name="f53" fmla="*/ 1013790 1 f43"/>
                <a:gd name="f54" fmla="*/ 1479185 1 f42"/>
                <a:gd name="f55" fmla="*/ 386554 1 f42"/>
                <a:gd name="f56" fmla="*/ 1641126 1 f42"/>
                <a:gd name="f57" fmla="*/ 386540 1 f43"/>
                <a:gd name="f58" fmla="*/ 1641041 1 f43"/>
                <a:gd name="f59" fmla="*/ f55 f27 1"/>
                <a:gd name="f60" fmla="*/ f56 f27 1"/>
                <a:gd name="f61" fmla="*/ f58 f28 1"/>
                <a:gd name="f62" fmla="*/ f57 f28 1"/>
                <a:gd name="f63" fmla="*/ f48 f27 1"/>
                <a:gd name="f64" fmla="*/ f49 f28 1"/>
                <a:gd name="f65" fmla="*/ f50 f27 1"/>
                <a:gd name="f66" fmla="*/ f51 f28 1"/>
                <a:gd name="f67" fmla="*/ f52 f27 1"/>
                <a:gd name="f68" fmla="*/ f53 f28 1"/>
                <a:gd name="f69" fmla="*/ f54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4">
                  <a:pos x="f63" y="f64"/>
                </a:cxn>
                <a:cxn ang="f45">
                  <a:pos x="f65" y="f66"/>
                </a:cxn>
                <a:cxn ang="f46">
                  <a:pos x="f67" y="f68"/>
                </a:cxn>
                <a:cxn ang="f47">
                  <a:pos x="f69" y="f66"/>
                </a:cxn>
              </a:cxnLst>
              <a:rect l="f59" t="f62" r="f60" b="f61"/>
              <a:pathLst>
                <a:path w="2027680" h="2027581">
                  <a:moveTo>
                    <a:pt x="f9" y="f10"/>
                  </a:moveTo>
                  <a:arcTo wR="f11" hR="f12" stAng="f0" swAng="f13"/>
                  <a:lnTo>
                    <a:pt x="f14" y="f15"/>
                  </a:lnTo>
                  <a:lnTo>
                    <a:pt x="f16" y="f17"/>
                  </a:lnTo>
                  <a:lnTo>
                    <a:pt x="f18" y="f15"/>
                  </a:lnTo>
                  <a:lnTo>
                    <a:pt x="f19" y="f15"/>
                  </a:lnTo>
                  <a:arcTo wR="f20" hR="f21" stAng="f22" swAng="f8"/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98CC417-F2BE-7541-9AA3-38F9519D83AA}"/>
                </a:ext>
              </a:extLst>
            </p:cNvPr>
            <p:cNvSpPr/>
            <p:nvPr/>
          </p:nvSpPr>
          <p:spPr>
            <a:xfrm rot="10799991">
              <a:off x="3600431" y="4306303"/>
              <a:ext cx="2027682" cy="202758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27680"/>
                <a:gd name="f7" fmla="val 2027581"/>
                <a:gd name="f8" fmla="+- 0 0 9417334"/>
                <a:gd name="f9" fmla="val 126724"/>
                <a:gd name="f10" fmla="val 1013791"/>
                <a:gd name="f11" fmla="val 887116"/>
                <a:gd name="f12" fmla="val 887067"/>
                <a:gd name="f13" fmla="val 9825793"/>
                <a:gd name="f14" fmla="val 1986080"/>
                <a:gd name="f15" fmla="val 765747"/>
                <a:gd name="f16" fmla="val 1774232"/>
                <a:gd name="f17" fmla="val 1013790"/>
                <a:gd name="f18" fmla="val 1479185"/>
                <a:gd name="f19" fmla="val 1596936"/>
                <a:gd name="f20" fmla="val 633669"/>
                <a:gd name="f21" fmla="val 633619"/>
                <a:gd name="f22" fmla="val 20217334"/>
                <a:gd name="f23" fmla="+- 0 0 -180"/>
                <a:gd name="f24" fmla="+- 0 0 -450"/>
                <a:gd name="f25" fmla="+- 0 0 -540"/>
                <a:gd name="f26" fmla="+- 0 0 -630"/>
                <a:gd name="f27" fmla="*/ f3 1 2027680"/>
                <a:gd name="f28" fmla="*/ f4 1 2027581"/>
                <a:gd name="f29" fmla="val f5"/>
                <a:gd name="f30" fmla="val f6"/>
                <a:gd name="f31" fmla="val f7"/>
                <a:gd name="f32" fmla="*/ f23 f0 1"/>
                <a:gd name="f33" fmla="*/ f24 f0 1"/>
                <a:gd name="f34" fmla="*/ f25 f0 1"/>
                <a:gd name="f35" fmla="*/ f26 f0 1"/>
                <a:gd name="f36" fmla="+- f31 0 f29"/>
                <a:gd name="f37" fmla="+- f30 0 f29"/>
                <a:gd name="f38" fmla="*/ f32 1 f2"/>
                <a:gd name="f39" fmla="*/ f33 1 f2"/>
                <a:gd name="f40" fmla="*/ f34 1 f2"/>
                <a:gd name="f41" fmla="*/ f35 1 f2"/>
                <a:gd name="f42" fmla="*/ f37 1 2027680"/>
                <a:gd name="f43" fmla="*/ f36 1 2027581"/>
                <a:gd name="f44" fmla="+- f38 0 f1"/>
                <a:gd name="f45" fmla="+- f39 0 f1"/>
                <a:gd name="f46" fmla="+- f40 0 f1"/>
                <a:gd name="f47" fmla="+- f41 0 f1"/>
                <a:gd name="f48" fmla="*/ 253448 1 f42"/>
                <a:gd name="f49" fmla="*/ 1013791 1 f43"/>
                <a:gd name="f50" fmla="*/ 1986080 1 f42"/>
                <a:gd name="f51" fmla="*/ 765747 1 f43"/>
                <a:gd name="f52" fmla="*/ 1774232 1 f42"/>
                <a:gd name="f53" fmla="*/ 1013790 1 f43"/>
                <a:gd name="f54" fmla="*/ 1479185 1 f42"/>
                <a:gd name="f55" fmla="*/ 386554 1 f42"/>
                <a:gd name="f56" fmla="*/ 1641126 1 f42"/>
                <a:gd name="f57" fmla="*/ 386540 1 f43"/>
                <a:gd name="f58" fmla="*/ 1641041 1 f43"/>
                <a:gd name="f59" fmla="*/ f55 f27 1"/>
                <a:gd name="f60" fmla="*/ f56 f27 1"/>
                <a:gd name="f61" fmla="*/ f58 f28 1"/>
                <a:gd name="f62" fmla="*/ f57 f28 1"/>
                <a:gd name="f63" fmla="*/ f48 f27 1"/>
                <a:gd name="f64" fmla="*/ f49 f28 1"/>
                <a:gd name="f65" fmla="*/ f50 f27 1"/>
                <a:gd name="f66" fmla="*/ f51 f28 1"/>
                <a:gd name="f67" fmla="*/ f52 f27 1"/>
                <a:gd name="f68" fmla="*/ f53 f28 1"/>
                <a:gd name="f69" fmla="*/ f54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4">
                  <a:pos x="f63" y="f64"/>
                </a:cxn>
                <a:cxn ang="f45">
                  <a:pos x="f65" y="f66"/>
                </a:cxn>
                <a:cxn ang="f46">
                  <a:pos x="f67" y="f68"/>
                </a:cxn>
                <a:cxn ang="f47">
                  <a:pos x="f69" y="f66"/>
                </a:cxn>
              </a:cxnLst>
              <a:rect l="f59" t="f62" r="f60" b="f61"/>
              <a:pathLst>
                <a:path w="2027680" h="2027581">
                  <a:moveTo>
                    <a:pt x="f9" y="f10"/>
                  </a:moveTo>
                  <a:arcTo wR="f11" hR="f12" stAng="f0" swAng="f13"/>
                  <a:lnTo>
                    <a:pt x="f14" y="f15"/>
                  </a:lnTo>
                  <a:lnTo>
                    <a:pt x="f16" y="f17"/>
                  </a:lnTo>
                  <a:lnTo>
                    <a:pt x="f18" y="f15"/>
                  </a:lnTo>
                  <a:lnTo>
                    <a:pt x="f19" y="f15"/>
                  </a:lnTo>
                  <a:arcTo wR="f20" hR="f21" stAng="f22" swAng="f8"/>
                  <a:close/>
                </a:path>
              </a:pathLst>
            </a:custGeom>
            <a:solidFill>
              <a:srgbClr val="17918B"/>
            </a:solidFill>
            <a:ln w="25402" cap="flat">
              <a:solidFill>
                <a:srgbClr val="FFFFFF"/>
              </a:solidFill>
              <a:prstDash val="soli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9;p13">
            <a:extLst>
              <a:ext uri="{FF2B5EF4-FFF2-40B4-BE49-F238E27FC236}">
                <a16:creationId xmlns:a16="http://schemas.microsoft.com/office/drawing/2014/main" id="{A24F9FB0-1875-E048-8ED7-9CC4638097C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Зсув парадигми у дослідженні </a:t>
            </a:r>
            <a:r>
              <a:rPr lang="uk-UA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медіакультури</a:t>
            </a:r>
            <a:r>
              <a:rPr lang="uk-UA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медіаосвіти</a:t>
            </a:r>
            <a:endParaRPr lang="uk-UA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90;p13">
            <a:extLst>
              <a:ext uri="{FF2B5EF4-FFF2-40B4-BE49-F238E27FC236}">
                <a16:creationId xmlns:a16="http://schemas.microsoft.com/office/drawing/2014/main" id="{18CED12B-1DCA-2240-80E2-506E7B12DEE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96558" y="1388205"/>
            <a:ext cx="3744093" cy="4480889"/>
          </a:xfrm>
        </p:spPr>
        <p:txBody>
          <a:bodyPr anchorCtr="1"/>
          <a:lstStyle/>
          <a:p>
            <a:pPr marL="0" lvl="0" indent="450213" algn="ctr">
              <a:lnSpc>
                <a:spcPct val="100000"/>
              </a:lnSpc>
              <a:buNone/>
            </a:pPr>
            <a:r>
              <a:rPr lang="uk-UA" sz="1800" dirty="0">
                <a:latin typeface="Times New Roman"/>
                <a:cs typeface="Times New Roman"/>
              </a:rPr>
              <a:t>Відбувся  в 60-рр. 20 ст. у працях представників культурних досліджень, які почали використовувати нові методи в аналізі </a:t>
            </a:r>
            <a:r>
              <a:rPr lang="uk-UA" sz="1800" dirty="0" err="1">
                <a:latin typeface="Times New Roman"/>
                <a:cs typeface="Times New Roman"/>
              </a:rPr>
              <a:t>медіакультури</a:t>
            </a:r>
            <a:r>
              <a:rPr lang="uk-UA" sz="1800" dirty="0">
                <a:latin typeface="Times New Roman"/>
                <a:cs typeface="Times New Roman"/>
              </a:rPr>
              <a:t>, що призвело до еволюції </a:t>
            </a:r>
            <a:r>
              <a:rPr lang="uk-UA" sz="1800" dirty="0" err="1">
                <a:latin typeface="Times New Roman"/>
                <a:cs typeface="Times New Roman"/>
              </a:rPr>
              <a:t>медіаграмотності</a:t>
            </a:r>
            <a:r>
              <a:rPr lang="uk-UA" sz="1800" dirty="0">
                <a:latin typeface="Times New Roman"/>
                <a:cs typeface="Times New Roman"/>
              </a:rPr>
              <a:t> також.</a:t>
            </a:r>
          </a:p>
          <a:p>
            <a:pPr marL="285750" indent="-28575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800" b="1" i="1" dirty="0">
                <a:latin typeface="Times New Roman"/>
                <a:cs typeface="Times New Roman"/>
              </a:rPr>
              <a:t>С. </a:t>
            </a:r>
            <a:r>
              <a:rPr lang="uk-UA" sz="1800" b="1" i="1" dirty="0" err="1">
                <a:latin typeface="Times New Roman"/>
                <a:cs typeface="Times New Roman"/>
              </a:rPr>
              <a:t>Холл</a:t>
            </a:r>
            <a:r>
              <a:rPr lang="uk-UA" sz="1800" b="1" i="1" dirty="0">
                <a:latin typeface="Times New Roman"/>
                <a:cs typeface="Times New Roman"/>
              </a:rPr>
              <a:t> і </a:t>
            </a:r>
            <a:r>
              <a:rPr lang="uk-UA" sz="1800" b="1" i="1" dirty="0" err="1">
                <a:latin typeface="Times New Roman"/>
                <a:cs typeface="Times New Roman"/>
              </a:rPr>
              <a:t>П</a:t>
            </a:r>
            <a:r>
              <a:rPr lang="uk-UA" sz="1800" b="1" i="1" dirty="0">
                <a:latin typeface="Times New Roman"/>
                <a:cs typeface="Times New Roman"/>
              </a:rPr>
              <a:t>. </a:t>
            </a:r>
            <a:r>
              <a:rPr lang="uk-UA" sz="1800" b="1" i="1" dirty="0" err="1">
                <a:latin typeface="Times New Roman"/>
                <a:cs typeface="Times New Roman"/>
              </a:rPr>
              <a:t>Веннел</a:t>
            </a:r>
            <a:r>
              <a:rPr lang="uk-UA" sz="1800" b="1" i="1" dirty="0">
                <a:latin typeface="Times New Roman"/>
                <a:cs typeface="Times New Roman"/>
              </a:rPr>
              <a:t> «Популярна культура» (1964); </a:t>
            </a:r>
          </a:p>
          <a:p>
            <a:pPr marL="285750" indent="-28575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800" b="1" i="1" dirty="0">
                <a:latin typeface="Times New Roman"/>
                <a:cs typeface="Times New Roman"/>
              </a:rPr>
              <a:t>«Вибірковий підхід і популярна культура» (1964) за ред. </a:t>
            </a:r>
            <a:r>
              <a:rPr lang="uk-UA" sz="1800" b="1" i="1" dirty="0" err="1">
                <a:latin typeface="Times New Roman"/>
                <a:cs typeface="Times New Roman"/>
              </a:rPr>
              <a:t>Д</a:t>
            </a:r>
            <a:r>
              <a:rPr lang="uk-UA" sz="1800" b="1" i="1" dirty="0">
                <a:latin typeface="Times New Roman"/>
                <a:cs typeface="Times New Roman"/>
              </a:rPr>
              <a:t>. </a:t>
            </a:r>
            <a:r>
              <a:rPr lang="uk-UA" sz="1800" b="1" i="1" dirty="0" err="1">
                <a:latin typeface="Times New Roman"/>
                <a:cs typeface="Times New Roman"/>
              </a:rPr>
              <a:t>Томпсона</a:t>
            </a:r>
            <a:r>
              <a:rPr lang="uk-UA" sz="1800" b="1" i="1" dirty="0">
                <a:latin typeface="Times New Roman"/>
                <a:cs typeface="Times New Roman"/>
              </a:rPr>
              <a:t>.</a:t>
            </a:r>
          </a:p>
          <a:p>
            <a:pPr marL="285750" indent="-28575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800" b="1" i="1" dirty="0">
                <a:latin typeface="Times New Roman"/>
                <a:cs typeface="Times New Roman"/>
              </a:rPr>
              <a:t>А. </a:t>
            </a:r>
            <a:r>
              <a:rPr lang="uk-UA" sz="1800" b="1" i="1" dirty="0" err="1">
                <a:latin typeface="Times New Roman"/>
                <a:cs typeface="Times New Roman"/>
              </a:rPr>
              <a:t>Ходгкінсон</a:t>
            </a:r>
            <a:r>
              <a:rPr lang="uk-UA" sz="1800" b="1" i="1" dirty="0">
                <a:latin typeface="Times New Roman"/>
                <a:cs typeface="Times New Roman"/>
              </a:rPr>
              <a:t> «Екранна освіта» (1964); </a:t>
            </a:r>
          </a:p>
          <a:p>
            <a:pPr marL="285750" indent="-28575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800" b="1" i="1" dirty="0" err="1">
                <a:latin typeface="Times New Roman"/>
                <a:cs typeface="Times New Roman"/>
              </a:rPr>
              <a:t>Н</a:t>
            </a:r>
            <a:r>
              <a:rPr lang="uk-UA" sz="1800" b="1" i="1" dirty="0">
                <a:latin typeface="Times New Roman"/>
                <a:cs typeface="Times New Roman"/>
              </a:rPr>
              <a:t>. </a:t>
            </a:r>
            <a:r>
              <a:rPr lang="uk-UA" sz="1800" b="1" i="1" dirty="0" err="1">
                <a:latin typeface="Times New Roman"/>
                <a:cs typeface="Times New Roman"/>
              </a:rPr>
              <a:t>Таккер</a:t>
            </a:r>
            <a:r>
              <a:rPr lang="uk-UA" sz="1800" b="1" i="1" dirty="0">
                <a:latin typeface="Times New Roman"/>
                <a:cs typeface="Times New Roman"/>
              </a:rPr>
              <a:t> «Розуміння мас-медіа» (1964);</a:t>
            </a:r>
          </a:p>
          <a:p>
            <a:pPr marL="285750" indent="-28575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800" b="1" i="1" dirty="0">
                <a:latin typeface="Times New Roman"/>
                <a:cs typeface="Times New Roman"/>
              </a:rPr>
              <a:t> Б. </a:t>
            </a:r>
            <a:r>
              <a:rPr lang="uk-UA" sz="1800" b="1" i="1" dirty="0" err="1">
                <a:latin typeface="Times New Roman"/>
                <a:cs typeface="Times New Roman"/>
              </a:rPr>
              <a:t>Фірт</a:t>
            </a:r>
            <a:r>
              <a:rPr lang="uk-UA" sz="1800" b="1" i="1" dirty="0">
                <a:latin typeface="Times New Roman"/>
                <a:cs typeface="Times New Roman"/>
              </a:rPr>
              <a:t> «Мас-медіа в навчальному класі» (1968). 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E53A9D86-DCC4-2E4C-A71E-C1073432D6B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56855" y="1074336"/>
            <a:ext cx="2075934" cy="4794757"/>
          </a:xfrm>
        </p:spPr>
        <p:txBody>
          <a:bodyPr anchorCtr="1"/>
          <a:lstStyle/>
          <a:p>
            <a:pPr marL="76196" lvl="0" indent="0" algn="ctr">
              <a:buNone/>
            </a:pPr>
            <a:endParaRPr lang="uk-UA" sz="1600" dirty="0"/>
          </a:p>
          <a:p>
            <a:pPr marL="76196" lvl="0" indent="0" algn="ctr">
              <a:buNone/>
            </a:pPr>
            <a:r>
              <a:rPr lang="uk-UA" sz="1800" dirty="0">
                <a:latin typeface="Times New Roman" pitchFamily="18"/>
                <a:cs typeface="Times New Roman" pitchFamily="18"/>
              </a:rPr>
              <a:t>Для </a:t>
            </a:r>
            <a:r>
              <a:rPr lang="uk-UA" sz="1800" b="1" dirty="0">
                <a:latin typeface="Times New Roman" pitchFamily="18"/>
                <a:cs typeface="Times New Roman" pitchFamily="18"/>
              </a:rPr>
              <a:t>С. </a:t>
            </a:r>
            <a:r>
              <a:rPr lang="uk-UA" sz="1800" b="1" dirty="0" err="1">
                <a:latin typeface="Times New Roman" pitchFamily="18"/>
                <a:cs typeface="Times New Roman" pitchFamily="18"/>
              </a:rPr>
              <a:t>Холла</a:t>
            </a:r>
            <a:r>
              <a:rPr lang="uk-UA" sz="1800" b="1" dirty="0">
                <a:latin typeface="Times New Roman" pitchFamily="18"/>
                <a:cs typeface="Times New Roman" pitchFamily="18"/>
              </a:rPr>
              <a:t> </a:t>
            </a:r>
            <a:r>
              <a:rPr lang="uk-UA" sz="1800" dirty="0">
                <a:latin typeface="Times New Roman" pitchFamily="18"/>
                <a:cs typeface="Times New Roman" pitchFamily="18"/>
              </a:rPr>
              <a:t>культура була не тим, що потрібно просто цінувати або вивчати, але критичним місцем соціальної дії і втручання, де сила комунікації одночасно і встановлена і потенційно неврегульована.</a:t>
            </a:r>
            <a:endParaRPr lang="en-US" sz="1800" dirty="0">
              <a:latin typeface="Times New Roman" pitchFamily="18"/>
              <a:cs typeface="Times New Roman" pitchFamily="18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0DD0363-8EB1-694B-A67A-9102A084754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040651" y="1663739"/>
            <a:ext cx="2695660" cy="3615949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5;p14">
            <a:extLst>
              <a:ext uri="{FF2B5EF4-FFF2-40B4-BE49-F238E27FC236}">
                <a16:creationId xmlns:a16="http://schemas.microsoft.com/office/drawing/2014/main" id="{CEDFD77C-1A78-5944-B421-D59028846D9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Репрезентативна парадигма </a:t>
            </a:r>
            <a:r>
              <a:rPr lang="uk-UA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медіаосвіти</a:t>
            </a:r>
            <a:endParaRPr lang="uk-UA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96;p14">
            <a:extLst>
              <a:ext uri="{FF2B5EF4-FFF2-40B4-BE49-F238E27FC236}">
                <a16:creationId xmlns:a16="http://schemas.microsoft.com/office/drawing/2014/main" id="{514E07A7-1C5C-7C49-AAAA-F5686276EE4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9011" y="1506711"/>
            <a:ext cx="3339271" cy="4894089"/>
          </a:xfrm>
        </p:spPr>
        <p:txBody>
          <a:bodyPr/>
          <a:lstStyle/>
          <a:p>
            <a:pPr marL="0" lvl="0" indent="450213" algn="ctr">
              <a:lnSpc>
                <a:spcPct val="100000"/>
              </a:lnSpc>
              <a:buNone/>
            </a:pPr>
            <a:r>
              <a:rPr lang="uk-UA" sz="2000" dirty="0">
                <a:latin typeface="Times New Roman" pitchFamily="18"/>
                <a:cs typeface="Times New Roman" pitchFamily="18"/>
              </a:rPr>
              <a:t>З початку 1960-рр. 20 ст. </a:t>
            </a:r>
            <a:r>
              <a:rPr lang="uk-UA" sz="2000" dirty="0" err="1">
                <a:latin typeface="Times New Roman" pitchFamily="18"/>
                <a:cs typeface="Times New Roman" pitchFamily="18"/>
              </a:rPr>
              <a:t>медіакультуру</a:t>
            </a:r>
            <a:r>
              <a:rPr lang="uk-UA" sz="2000" dirty="0">
                <a:latin typeface="Times New Roman" pitchFamily="18"/>
                <a:cs typeface="Times New Roman" pitchFamily="18"/>
              </a:rPr>
              <a:t> почали викладати в більшості британських університетів. А вже в 90-хх рр. </a:t>
            </a:r>
            <a:r>
              <a:rPr lang="uk-UA" sz="2000" b="1" dirty="0">
                <a:latin typeface="Times New Roman" pitchFamily="18"/>
                <a:cs typeface="Times New Roman" pitchFamily="18"/>
              </a:rPr>
              <a:t>Лен </a:t>
            </a:r>
            <a:r>
              <a:rPr lang="uk-UA" sz="2000" b="1" dirty="0" err="1">
                <a:latin typeface="Times New Roman" pitchFamily="18"/>
                <a:cs typeface="Times New Roman" pitchFamily="18"/>
              </a:rPr>
              <a:t>Мастерман</a:t>
            </a:r>
            <a:r>
              <a:rPr lang="uk-UA" sz="2000" b="1" dirty="0">
                <a:latin typeface="Times New Roman" pitchFamily="18"/>
                <a:cs typeface="Times New Roman" pitchFamily="18"/>
              </a:rPr>
              <a:t> та  Майкл Морган </a:t>
            </a:r>
            <a:r>
              <a:rPr lang="uk-UA" sz="2000" dirty="0">
                <a:latin typeface="Times New Roman" pitchFamily="18"/>
                <a:cs typeface="Times New Roman" pitchFamily="18"/>
              </a:rPr>
              <a:t> окреслили нову “репрезентативну парадигму” </a:t>
            </a:r>
            <a:r>
              <a:rPr lang="uk-UA" sz="2000" dirty="0" err="1">
                <a:latin typeface="Times New Roman" pitchFamily="18"/>
                <a:cs typeface="Times New Roman" pitchFamily="18"/>
              </a:rPr>
              <a:t>медіаосвіти</a:t>
            </a:r>
            <a:r>
              <a:rPr lang="uk-UA" sz="2000" dirty="0">
                <a:latin typeface="Times New Roman" pitchFamily="18"/>
                <a:cs typeface="Times New Roman" pitchFamily="18"/>
              </a:rPr>
              <a:t>, що була спрямована на розуміння способів, якими медіа репрезентують реальність, технології і ідеології, які вони використовують. </a:t>
            </a:r>
            <a:endParaRPr lang="uk-UA" sz="2000" b="1" dirty="0">
              <a:latin typeface="Times New Roman"/>
              <a:cs typeface="Times New Roman"/>
            </a:endParaRPr>
          </a:p>
          <a:p>
            <a:pPr marL="0" lvl="0" indent="0">
              <a:spcAft>
                <a:spcPts val="200"/>
              </a:spcAft>
              <a:buNone/>
            </a:pPr>
            <a:endParaRPr lang="uk-UA" dirty="0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8047DF30-B319-6545-893E-055D6FC7D1F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3890357" y="1506711"/>
            <a:ext cx="5253644" cy="4336130"/>
          </a:xfrm>
        </p:spPr>
        <p:txBody>
          <a:bodyPr/>
          <a:lstStyle/>
          <a:p>
            <a:pPr marL="76197" indent="0">
              <a:buNone/>
            </a:pPr>
            <a:r>
              <a:rPr lang="uk-UA" dirty="0">
                <a:latin typeface="Times New Roman" pitchFamily="18"/>
                <a:cs typeface="Times New Roman" pitchFamily="18"/>
              </a:rPr>
              <a:t>В цей час </a:t>
            </a:r>
            <a:r>
              <a:rPr lang="uk-UA" dirty="0" err="1">
                <a:latin typeface="Times New Roman" pitchFamily="18"/>
                <a:cs typeface="Times New Roman" pitchFamily="18"/>
              </a:rPr>
              <a:t>медіакультура</a:t>
            </a:r>
            <a:r>
              <a:rPr lang="uk-UA" dirty="0">
                <a:latin typeface="Times New Roman" pitchFamily="18"/>
                <a:cs typeface="Times New Roman" pitchFamily="18"/>
              </a:rPr>
              <a:t> стає домінантною силою політики і соціального життя. </a:t>
            </a:r>
          </a:p>
          <a:p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1B7138F-1072-C843-98A7-1ABC71BB06D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620034" y="2730394"/>
            <a:ext cx="1923211" cy="297115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47149EE6-BDFC-A341-95CF-3314937EAE0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074459" y="2730394"/>
            <a:ext cx="2169058" cy="3250329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F0F4F-3505-5242-9902-351BE445CB4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F70404-86BB-7D45-B197-E239CCCDF9E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66007" y="1492620"/>
            <a:ext cx="4830427" cy="4903322"/>
          </a:xfrm>
        </p:spPr>
        <p:txBody>
          <a:bodyPr/>
          <a:lstStyle/>
          <a:p>
            <a:pPr marL="0" lvl="0" indent="450213" algn="ctr">
              <a:lnSpc>
                <a:spcPct val="100000"/>
              </a:lnSpc>
              <a:buNone/>
            </a:pPr>
            <a:r>
              <a:rPr lang="uk-UA" sz="1800" dirty="0">
                <a:latin typeface="Times New Roman"/>
                <a:cs typeface="Times New Roman"/>
              </a:rPr>
              <a:t> </a:t>
            </a:r>
            <a:r>
              <a:rPr lang="uk-UA" sz="2000" dirty="0">
                <a:latin typeface="Times New Roman"/>
                <a:cs typeface="Times New Roman"/>
              </a:rPr>
              <a:t>В цей же час були актуалізовані такі проблеми -  як </a:t>
            </a:r>
            <a:r>
              <a:rPr lang="uk-UA" sz="2000" dirty="0" err="1">
                <a:latin typeface="Times New Roman"/>
                <a:cs typeface="Times New Roman"/>
              </a:rPr>
              <a:t>медіакультура</a:t>
            </a:r>
            <a:r>
              <a:rPr lang="uk-UA" sz="2000" dirty="0">
                <a:latin typeface="Times New Roman"/>
                <a:cs typeface="Times New Roman"/>
              </a:rPr>
              <a:t> переконує людей змінити свою думку і самих себе у напрямку домінантної соціальної системи і політичної, ідеологічної позиції та репрезентації, як працюють </a:t>
            </a:r>
            <a:r>
              <a:rPr lang="uk-UA" sz="2000" i="1" dirty="0">
                <a:latin typeface="Times New Roman"/>
                <a:cs typeface="Times New Roman"/>
              </a:rPr>
              <a:t>«культурні </a:t>
            </a:r>
            <a:r>
              <a:rPr lang="uk-UA" sz="2000" i="1" dirty="0" err="1">
                <a:latin typeface="Times New Roman"/>
                <a:cs typeface="Times New Roman"/>
              </a:rPr>
              <a:t>індекатори</a:t>
            </a:r>
            <a:r>
              <a:rPr lang="uk-UA" sz="2000" i="1" dirty="0">
                <a:latin typeface="Times New Roman"/>
                <a:cs typeface="Times New Roman"/>
              </a:rPr>
              <a:t>»?</a:t>
            </a:r>
            <a:r>
              <a:rPr lang="uk-UA" sz="2000" dirty="0">
                <a:latin typeface="Times New Roman"/>
                <a:cs typeface="Times New Roman"/>
              </a:rPr>
              <a:t> (</a:t>
            </a:r>
            <a:r>
              <a:rPr lang="uk-UA" sz="2000" b="1" dirty="0" err="1">
                <a:latin typeface="Times New Roman"/>
                <a:cs typeface="Times New Roman"/>
              </a:rPr>
              <a:t>Дж</a:t>
            </a:r>
            <a:r>
              <a:rPr lang="uk-UA" sz="2000" b="1" dirty="0">
                <a:latin typeface="Times New Roman"/>
                <a:cs typeface="Times New Roman"/>
              </a:rPr>
              <a:t>. </a:t>
            </a:r>
            <a:r>
              <a:rPr lang="uk-UA" sz="2000" b="1" dirty="0" err="1">
                <a:latin typeface="Times New Roman"/>
                <a:cs typeface="Times New Roman"/>
              </a:rPr>
              <a:t>Гербнер</a:t>
            </a:r>
            <a:r>
              <a:rPr lang="uk-UA" sz="2000" dirty="0">
                <a:latin typeface="Times New Roman"/>
                <a:cs typeface="Times New Roman"/>
              </a:rPr>
              <a:t>).</a:t>
            </a:r>
          </a:p>
          <a:p>
            <a:pPr marL="0" lvl="0" indent="450213" algn="ctr">
              <a:lnSpc>
                <a:spcPct val="100000"/>
              </a:lnSpc>
              <a:buNone/>
            </a:pPr>
            <a:r>
              <a:rPr lang="uk-UA" sz="2000" dirty="0">
                <a:latin typeface="Times New Roman"/>
                <a:cs typeface="Times New Roman"/>
              </a:rPr>
              <a:t>Такий дискурс прив’язував до концепту </a:t>
            </a:r>
            <a:r>
              <a:rPr lang="uk-UA" sz="2000" dirty="0" err="1">
                <a:latin typeface="Times New Roman"/>
                <a:cs typeface="Times New Roman"/>
              </a:rPr>
              <a:t>медіаосвіти</a:t>
            </a:r>
            <a:r>
              <a:rPr lang="uk-UA" sz="2000" dirty="0">
                <a:latin typeface="Times New Roman"/>
                <a:cs typeface="Times New Roman"/>
              </a:rPr>
              <a:t>.  При цьому сам концепт </a:t>
            </a:r>
            <a:r>
              <a:rPr lang="uk-UA" sz="2000" dirty="0" err="1">
                <a:latin typeface="Times New Roman"/>
                <a:cs typeface="Times New Roman"/>
              </a:rPr>
              <a:t>медіаосвіти</a:t>
            </a:r>
            <a:r>
              <a:rPr lang="uk-UA" sz="2000" dirty="0">
                <a:latin typeface="Times New Roman"/>
                <a:cs typeface="Times New Roman"/>
              </a:rPr>
              <a:t> мав бути розглянутий  як певний конструкт, який має певні властивості, що відповідають структурі повсякдення та історичного життєвого досвіду особистості.</a:t>
            </a:r>
          </a:p>
          <a:p>
            <a:pPr lvl="0"/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76D96-E3F2-8F48-81D6-7EC7A80EC46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096434" y="1387144"/>
            <a:ext cx="3429001" cy="490332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5AC5213-C4FA-D041-9AEE-C3ED06C43B2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271113" y="1387144"/>
            <a:ext cx="3095280" cy="490332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5FA20-F9EF-9641-ADD0-E32E99A27DD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Медіакультура як об</a:t>
            </a:r>
            <a:r>
              <a:rPr lang="en-GB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’</a:t>
            </a:r>
            <a:r>
              <a:rPr lang="uk-UA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єкт медіаосвіти </a:t>
            </a:r>
            <a:endParaRPr lang="en-US">
              <a:solidFill>
                <a:srgbClr val="C00000"/>
              </a:solidFill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B20786-7CB0-244C-A944-219E308B943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65265" y="1388195"/>
            <a:ext cx="3961015" cy="4480899"/>
          </a:xfrm>
        </p:spPr>
        <p:txBody>
          <a:bodyPr/>
          <a:lstStyle/>
          <a:p>
            <a:pPr marL="76197" lvl="0" indent="0">
              <a:buNone/>
            </a:pPr>
            <a:r>
              <a:rPr lang="uk-UA" dirty="0">
                <a:latin typeface="Times New Roman" pitchFamily="18"/>
                <a:cs typeface="Times New Roman" pitchFamily="18"/>
              </a:rPr>
              <a:t>починає проходити через різні академічні студії – через </a:t>
            </a:r>
            <a:r>
              <a:rPr lang="uk-UA" b="1" i="1" dirty="0">
                <a:latin typeface="Times New Roman" pitchFamily="18"/>
                <a:cs typeface="Times New Roman" pitchFamily="18"/>
              </a:rPr>
              <a:t>соціологію, антропологію, політичні науки, літературознавство</a:t>
            </a:r>
            <a:r>
              <a:rPr lang="uk-UA" dirty="0">
                <a:latin typeface="Times New Roman" pitchFamily="18"/>
                <a:cs typeface="Times New Roman" pitchFamily="18"/>
              </a:rPr>
              <a:t>, а також  стає об’єктом розгляду в теоріях </a:t>
            </a:r>
            <a:r>
              <a:rPr lang="uk-UA" b="1" i="1" dirty="0">
                <a:latin typeface="Times New Roman" pitchFamily="18"/>
                <a:cs typeface="Times New Roman" pitchFamily="18"/>
              </a:rPr>
              <a:t>психоаналізу, герменевтики, семіотики, </a:t>
            </a:r>
            <a:r>
              <a:rPr lang="uk-UA" b="1" i="1" dirty="0" err="1">
                <a:latin typeface="Times New Roman" pitchFamily="18"/>
                <a:cs typeface="Times New Roman" pitchFamily="18"/>
              </a:rPr>
              <a:t>неомарксизму</a:t>
            </a:r>
            <a:r>
              <a:rPr lang="uk-UA" b="1" i="1" dirty="0">
                <a:latin typeface="Times New Roman" pitchFamily="18"/>
                <a:cs typeface="Times New Roman" pitchFamily="18"/>
              </a:rPr>
              <a:t>, феноменології.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71004D-6EAF-A447-A15C-54948FD4F972}"/>
              </a:ext>
            </a:extLst>
          </p:cNvPr>
          <p:cNvSpPr>
            <a:spLocks noGrp="1"/>
          </p:cNvSpPr>
          <p:nvPr>
            <p:ph idx="2"/>
          </p:nvPr>
        </p:nvSpPr>
        <p:spPr>
          <a:xfrm>
            <a:off x="4663440" y="1388195"/>
            <a:ext cx="4304096" cy="4480899"/>
          </a:xfrm>
        </p:spPr>
        <p:txBody>
          <a:bodyPr/>
          <a:lstStyle/>
          <a:p>
            <a:pPr marL="76197" lvl="0" indent="0">
              <a:buNone/>
            </a:pPr>
            <a:r>
              <a:rPr lang="uk-UA" dirty="0" err="1">
                <a:latin typeface="Times New Roman" pitchFamily="18"/>
                <a:cs typeface="Times New Roman" pitchFamily="18"/>
              </a:rPr>
              <a:t>Медіаосвіта</a:t>
            </a:r>
            <a:r>
              <a:rPr lang="uk-UA" dirty="0">
                <a:latin typeface="Times New Roman" pitchFamily="18"/>
                <a:cs typeface="Times New Roman" pitchFamily="18"/>
              </a:rPr>
              <a:t> і </a:t>
            </a:r>
            <a:r>
              <a:rPr lang="uk-UA" dirty="0" err="1">
                <a:latin typeface="Times New Roman" pitchFamily="18"/>
                <a:cs typeface="Times New Roman" pitchFamily="18"/>
              </a:rPr>
              <a:t>медіаграмотність</a:t>
            </a:r>
            <a:r>
              <a:rPr lang="uk-UA" dirty="0">
                <a:latin typeface="Times New Roman" pitchFamily="18"/>
                <a:cs typeface="Times New Roman" pitchFamily="18"/>
              </a:rPr>
              <a:t> починають розуміти  </a:t>
            </a:r>
            <a:r>
              <a:rPr lang="uk-UA" dirty="0" err="1">
                <a:latin typeface="Times New Roman" pitchFamily="18"/>
                <a:cs typeface="Times New Roman" pitchFamily="18"/>
              </a:rPr>
              <a:t>медіакультуру</a:t>
            </a:r>
            <a:r>
              <a:rPr lang="uk-UA" dirty="0">
                <a:latin typeface="Times New Roman" pitchFamily="18"/>
                <a:cs typeface="Times New Roman" pitchFamily="18"/>
              </a:rPr>
              <a:t> як феномен певної </a:t>
            </a:r>
            <a:r>
              <a:rPr lang="uk-UA" dirty="0" err="1">
                <a:latin typeface="Times New Roman" pitchFamily="18"/>
                <a:cs typeface="Times New Roman" pitchFamily="18"/>
              </a:rPr>
              <a:t>епістеми</a:t>
            </a:r>
            <a:r>
              <a:rPr lang="uk-UA" dirty="0">
                <a:latin typeface="Times New Roman" pitchFamily="18"/>
                <a:cs typeface="Times New Roman" pitchFamily="18"/>
              </a:rPr>
              <a:t>, як дискурсивну практику, як поле інтерпретацій, оскільки будь-який меседж політично, історично, культурно детермінований та існує в оточенні культурних знаків і символів. </a:t>
            </a:r>
          </a:p>
          <a:p>
            <a:pPr lvl="0"/>
            <a:r>
              <a:rPr lang="uk-UA" dirty="0">
                <a:latin typeface="Times New Roman" pitchFamily="18"/>
                <a:cs typeface="Times New Roman" pitchFamily="18"/>
              </a:rPr>
              <a:t>Оскільки культура – завжди сконструйована, то </a:t>
            </a:r>
            <a:r>
              <a:rPr lang="uk-UA" dirty="0" err="1">
                <a:latin typeface="Times New Roman" pitchFamily="18"/>
                <a:cs typeface="Times New Roman" pitchFamily="18"/>
              </a:rPr>
              <a:t>деконструкція</a:t>
            </a:r>
            <a:r>
              <a:rPr lang="uk-UA" dirty="0">
                <a:latin typeface="Times New Roman" pitchFamily="18"/>
                <a:cs typeface="Times New Roman" pitchFamily="18"/>
              </a:rPr>
              <a:t> стає ще одним з інструментів </a:t>
            </a:r>
            <a:r>
              <a:rPr lang="uk-UA" dirty="0" err="1">
                <a:latin typeface="Times New Roman" pitchFamily="18"/>
                <a:cs typeface="Times New Roman" pitchFamily="18"/>
              </a:rPr>
              <a:t>медіаосвіти</a:t>
            </a:r>
            <a:r>
              <a:rPr lang="uk-UA" dirty="0">
                <a:latin typeface="Times New Roman" pitchFamily="18"/>
                <a:cs typeface="Times New Roman" pitchFamily="18"/>
              </a:rPr>
              <a:t>.</a:t>
            </a:r>
            <a:endParaRPr lang="en-US" dirty="0">
              <a:latin typeface="Times New Roman" pitchFamily="18"/>
              <a:cs typeface="Times New Roman" pitchFamily="1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34ACB8EF-A386-F64C-B777-7DE46656E1A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uk-UA" sz="4000">
                <a:solidFill>
                  <a:srgbClr val="C00000"/>
                </a:solidFill>
                <a:latin typeface="Times New Roman" pitchFamily="18"/>
                <a:cs typeface="Times New Roman" pitchFamily="18"/>
              </a:rPr>
              <a:t>Медіаграмотність в розумінні  медіакультури</a:t>
            </a:r>
            <a:endParaRPr lang="en-US" sz="400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C5FE3-C23A-8D45-B05C-603DB2C9006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72349" y="1388205"/>
            <a:ext cx="3853921" cy="4480889"/>
          </a:xfrm>
        </p:spPr>
        <p:txBody>
          <a:bodyPr/>
          <a:lstStyle/>
          <a:p>
            <a:pPr marL="76196" lvl="0" indent="0">
              <a:buNone/>
            </a:pPr>
            <a:r>
              <a:rPr lang="uk-UA" dirty="0" err="1">
                <a:latin typeface="Times New Roman" pitchFamily="18"/>
                <a:cs typeface="Times New Roman" pitchFamily="18"/>
              </a:rPr>
              <a:t>Медіаграмотність</a:t>
            </a:r>
            <a:r>
              <a:rPr lang="uk-UA" dirty="0">
                <a:latin typeface="Times New Roman" pitchFamily="18"/>
                <a:cs typeface="Times New Roman" pitchFamily="18"/>
              </a:rPr>
              <a:t> – це набір перспектив, які ми активно використовуємо, щоб розкрити (експонувати) себе по відношенню до мас-медіа в процесі інтерпретації значення повідомлень, з якими ми маємо справу. (</a:t>
            </a:r>
            <a:r>
              <a:rPr lang="uk-UA" b="1" dirty="0">
                <a:latin typeface="Times New Roman" pitchFamily="18"/>
                <a:cs typeface="Times New Roman" pitchFamily="18"/>
              </a:rPr>
              <a:t>Джеймс </a:t>
            </a:r>
            <a:r>
              <a:rPr lang="uk-UA" b="1" dirty="0" err="1">
                <a:latin typeface="Times New Roman" pitchFamily="18"/>
                <a:cs typeface="Times New Roman" pitchFamily="18"/>
              </a:rPr>
              <a:t>Поттер</a:t>
            </a:r>
            <a:r>
              <a:rPr lang="uk-UA" dirty="0">
                <a:latin typeface="Times New Roman" pitchFamily="18"/>
                <a:cs typeface="Times New Roman" pitchFamily="18"/>
              </a:rPr>
              <a:t>)</a:t>
            </a:r>
          </a:p>
          <a:p>
            <a:pPr lvl="0"/>
            <a:r>
              <a:rPr lang="uk-UA" dirty="0">
                <a:latin typeface="Times New Roman" pitchFamily="18"/>
                <a:cs typeface="Times New Roman" pitchFamily="18"/>
              </a:rPr>
              <a:t>Ця дефініція стосується не тільки мас-медіа, а і </a:t>
            </a:r>
            <a:r>
              <a:rPr lang="uk-UA" dirty="0" err="1">
                <a:latin typeface="Times New Roman" pitchFamily="18"/>
                <a:cs typeface="Times New Roman" pitchFamily="18"/>
              </a:rPr>
              <a:t>медіакультури</a:t>
            </a:r>
            <a:r>
              <a:rPr lang="uk-UA" dirty="0">
                <a:latin typeface="Times New Roman" pitchFamily="18"/>
                <a:cs typeface="Times New Roman" pitchFamily="18"/>
              </a:rPr>
              <a:t> загалом, як більш широкого явища. </a:t>
            </a:r>
            <a:endParaRPr lang="en-GB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3FB1372-3D54-914E-8A8E-A1BE36D22E51}"/>
              </a:ext>
            </a:extLst>
          </p:cNvPr>
          <p:cNvSpPr txBox="1">
            <a:spLocks noGrp="1"/>
          </p:cNvSpPr>
          <p:nvPr>
            <p:ph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4335A23-B080-DD45-93DA-0F7664984D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975414" y="1476152"/>
            <a:ext cx="3564322" cy="4411989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580859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2DE6124-85A9-9D40-9833-C4C5D7324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Медіаграмотність</a:t>
            </a:r>
            <a:r>
              <a:rPr lang="uk-UA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розумінні  </a:t>
            </a:r>
            <a:r>
              <a:rPr lang="uk-UA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медіакультури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8EB9F4A-9C84-DC41-AB7E-9E34622DD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4DB2F31-42BB-2C48-94F3-3E5A6BAB43EF}"/>
              </a:ext>
            </a:extLst>
          </p:cNvPr>
          <p:cNvSpPr>
            <a:spLocks noGrp="1"/>
          </p:cNvSpPr>
          <p:nvPr>
            <p:ph idx="2"/>
          </p:nvPr>
        </p:nvSpPr>
        <p:spPr>
          <a:xfrm>
            <a:off x="4663440" y="1532965"/>
            <a:ext cx="3703320" cy="4827494"/>
          </a:xfrm>
        </p:spPr>
        <p:txBody>
          <a:bodyPr/>
          <a:lstStyle/>
          <a:p>
            <a:pPr marL="76197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>
                <a:latin typeface="Times New Roman"/>
                <a:cs typeface="Times New Roman"/>
              </a:rPr>
              <a:t>В такому ракурсі </a:t>
            </a:r>
            <a:r>
              <a:rPr lang="uk-UA" sz="1600" dirty="0" err="1">
                <a:latin typeface="Times New Roman"/>
                <a:cs typeface="Times New Roman"/>
              </a:rPr>
              <a:t>медіаграмотність</a:t>
            </a:r>
            <a:r>
              <a:rPr lang="uk-UA" sz="1600" dirty="0">
                <a:latin typeface="Times New Roman"/>
                <a:cs typeface="Times New Roman"/>
              </a:rPr>
              <a:t> почали розуміти не стільки в пошуках </a:t>
            </a:r>
            <a:r>
              <a:rPr lang="uk-UA" sz="1600" dirty="0" err="1">
                <a:latin typeface="Times New Roman"/>
                <a:cs typeface="Times New Roman"/>
              </a:rPr>
              <a:t>фейків</a:t>
            </a:r>
            <a:r>
              <a:rPr lang="uk-UA" sz="1600" dirty="0">
                <a:latin typeface="Times New Roman"/>
                <a:cs typeface="Times New Roman"/>
              </a:rPr>
              <a:t> і критики медійних текстів, а в розумінні того,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/>
                <a:cs typeface="Times New Roman"/>
              </a:rPr>
              <a:t>як працює індустрія культури,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/>
                <a:cs typeface="Times New Roman"/>
              </a:rPr>
              <a:t>чому </a:t>
            </a:r>
            <a:r>
              <a:rPr lang="uk-UA" sz="1600" dirty="0" err="1">
                <a:latin typeface="Times New Roman"/>
                <a:cs typeface="Times New Roman"/>
              </a:rPr>
              <a:t>постправда</a:t>
            </a:r>
            <a:r>
              <a:rPr lang="uk-UA" sz="1600" dirty="0">
                <a:latin typeface="Times New Roman"/>
                <a:cs typeface="Times New Roman"/>
              </a:rPr>
              <a:t> і </a:t>
            </a:r>
            <a:r>
              <a:rPr lang="uk-UA" sz="1600" dirty="0" err="1">
                <a:latin typeface="Times New Roman"/>
                <a:cs typeface="Times New Roman"/>
              </a:rPr>
              <a:t>симулякри</a:t>
            </a:r>
            <a:r>
              <a:rPr lang="uk-UA" sz="1600" dirty="0">
                <a:latin typeface="Times New Roman"/>
                <a:cs typeface="Times New Roman"/>
              </a:rPr>
              <a:t> мають таку силу залучення в повсякденні практики,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/>
                <a:cs typeface="Times New Roman"/>
              </a:rPr>
              <a:t>які технології різних галузей науки поєднані навколо </a:t>
            </a:r>
            <a:r>
              <a:rPr lang="uk-UA" sz="1600" dirty="0" err="1">
                <a:latin typeface="Times New Roman"/>
                <a:cs typeface="Times New Roman"/>
              </a:rPr>
              <a:t>медіавиробництва</a:t>
            </a:r>
            <a:r>
              <a:rPr lang="uk-UA" sz="1600" dirty="0">
                <a:latin typeface="Times New Roman"/>
                <a:cs typeface="Times New Roman"/>
              </a:rPr>
              <a:t> і </a:t>
            </a:r>
            <a:r>
              <a:rPr lang="uk-UA" sz="1600" dirty="0" err="1">
                <a:latin typeface="Times New Roman"/>
                <a:cs typeface="Times New Roman"/>
              </a:rPr>
              <a:t>медіаспоживання</a:t>
            </a:r>
            <a:r>
              <a:rPr lang="uk-UA" sz="1600" dirty="0">
                <a:latin typeface="Times New Roman"/>
                <a:cs typeface="Times New Roman"/>
              </a:rPr>
              <a:t>. </a:t>
            </a:r>
          </a:p>
          <a:p>
            <a:pPr marL="76197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>
                <a:latin typeface="Times New Roman"/>
                <a:cs typeface="Times New Roman"/>
              </a:rPr>
              <a:t>	А це в свою чергу піднімає питання про сутність самої </a:t>
            </a:r>
            <a:r>
              <a:rPr lang="uk-UA" sz="1600" dirty="0" err="1">
                <a:latin typeface="Times New Roman"/>
                <a:cs typeface="Times New Roman"/>
              </a:rPr>
              <a:t>медіакультури</a:t>
            </a:r>
            <a:r>
              <a:rPr lang="uk-UA" sz="1600" dirty="0">
                <a:latin typeface="Times New Roman"/>
                <a:cs typeface="Times New Roman"/>
              </a:rPr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/>
                <a:cs typeface="Times New Roman"/>
              </a:rPr>
              <a:t>як вона побудована,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/>
                <a:cs typeface="Times New Roman"/>
              </a:rPr>
              <a:t>як розвивається,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600" dirty="0">
                <a:latin typeface="Times New Roman"/>
                <a:cs typeface="Times New Roman"/>
              </a:rPr>
              <a:t>які технології використовують в процесі її виробництва і споживання. </a:t>
            </a:r>
          </a:p>
          <a:p>
            <a:endParaRPr lang="en-US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6F7AC82B-5584-7A41-B74C-38D812A64B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7190763"/>
              </p:ext>
            </p:extLst>
          </p:nvPr>
        </p:nvGraphicFramePr>
        <p:xfrm>
          <a:off x="228600" y="1388194"/>
          <a:ext cx="4434840" cy="5183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0997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;p17">
            <a:extLst>
              <a:ext uri="{FF2B5EF4-FFF2-40B4-BE49-F238E27FC236}">
                <a16:creationId xmlns:a16="http://schemas.microsoft.com/office/drawing/2014/main" id="{7749A922-B369-7446-9AA8-893F0D03EC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6399" y="286600"/>
            <a:ext cx="7200003" cy="1554105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1200"/>
              </a:spcBef>
            </a:pPr>
            <a:r>
              <a:rPr lang="uk-UA" sz="2800" b="1">
                <a:solidFill>
                  <a:srgbClr val="C00000"/>
                </a:solidFill>
                <a:latin typeface="Times New Roman"/>
                <a:cs typeface="Times New Roman"/>
              </a:rPr>
              <a:t>В новому дискурсі медіаосвіти акцентовано увагу на студента, на його знаннях і культурному досвіді.</a:t>
            </a:r>
            <a:endParaRPr lang="uk-UA" sz="2800">
              <a:solidFill>
                <a:srgbClr val="C00000"/>
              </a:solidFill>
            </a:endParaRPr>
          </a:p>
        </p:txBody>
      </p:sp>
      <p:sp>
        <p:nvSpPr>
          <p:cNvPr id="3" name="Google Shape;117;p17">
            <a:extLst>
              <a:ext uri="{FF2B5EF4-FFF2-40B4-BE49-F238E27FC236}">
                <a16:creationId xmlns:a16="http://schemas.microsoft.com/office/drawing/2014/main" id="{412A4A16-0CB4-2E49-8A63-2BDD6E301FD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05025" y="1388196"/>
            <a:ext cx="3421501" cy="4480797"/>
          </a:xfrm>
        </p:spPr>
        <p:txBody>
          <a:bodyPr anchorCtr="1"/>
          <a:lstStyle/>
          <a:p>
            <a:pPr marL="0" lvl="0" indent="450213" algn="ctr">
              <a:lnSpc>
                <a:spcPct val="100000"/>
              </a:lnSpc>
              <a:spcBef>
                <a:spcPts val="0"/>
              </a:spcBef>
              <a:buNone/>
            </a:pPr>
            <a:endParaRPr lang="uk-UA" sz="1900" b="1">
              <a:latin typeface="Times New Roman"/>
              <a:cs typeface="Times New Roman"/>
            </a:endParaRPr>
          </a:p>
          <a:p>
            <a:pPr marL="0" lvl="0" indent="450213" algn="ctr">
              <a:lnSpc>
                <a:spcPct val="100000"/>
              </a:lnSpc>
              <a:spcBef>
                <a:spcPts val="0"/>
              </a:spcBef>
              <a:buNone/>
            </a:pPr>
            <a:endParaRPr lang="uk-UA" sz="1900" b="1">
              <a:latin typeface="Times New Roman"/>
              <a:cs typeface="Times New Roman"/>
            </a:endParaRPr>
          </a:p>
          <a:p>
            <a:pPr marL="0" lvl="0" indent="450213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b="1">
                <a:latin typeface="Times New Roman"/>
                <a:cs typeface="Times New Roman"/>
              </a:rPr>
              <a:t>Медіаосвіту переключено з інструменту захисту, в форму підготовки до сприйняття медіа. </a:t>
            </a:r>
          </a:p>
          <a:p>
            <a:pPr marL="0" lvl="0" indent="450213" algn="ctr">
              <a:lnSpc>
                <a:spcPct val="100000"/>
              </a:lnSpc>
              <a:spcBef>
                <a:spcPts val="0"/>
              </a:spcBef>
              <a:buNone/>
            </a:pPr>
            <a:endParaRPr lang="uk-UA" b="1">
              <a:latin typeface="Times New Roman"/>
              <a:cs typeface="Times New Roman"/>
            </a:endParaRPr>
          </a:p>
          <a:p>
            <a:pPr marL="0" lvl="0" indent="450213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b="1">
                <a:latin typeface="Times New Roman"/>
                <a:cs typeface="Times New Roman"/>
              </a:rPr>
              <a:t>Метою стає розвиток розуміння і участі в медіакультурі. </a:t>
            </a:r>
          </a:p>
          <a:p>
            <a:pPr marL="0" lvl="0" indent="450213" algn="ctr">
              <a:lnSpc>
                <a:spcPct val="100000"/>
              </a:lnSpc>
              <a:spcBef>
                <a:spcPts val="0"/>
              </a:spcBef>
              <a:buNone/>
            </a:pPr>
            <a:endParaRPr lang="uk-UA" sz="2900"/>
          </a:p>
        </p:txBody>
      </p:sp>
      <p:sp>
        <p:nvSpPr>
          <p:cNvPr id="4" name="Google Shape;118;p17">
            <a:extLst>
              <a:ext uri="{FF2B5EF4-FFF2-40B4-BE49-F238E27FC236}">
                <a16:creationId xmlns:a16="http://schemas.microsoft.com/office/drawing/2014/main" id="{4ABEC225-A5E6-854B-8CA1-4910F384F33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3886200" y="2030506"/>
            <a:ext cx="4480193" cy="3550021"/>
          </a:xfrm>
        </p:spPr>
        <p:txBody>
          <a:bodyPr/>
          <a:lstStyle/>
          <a:p>
            <a:pPr marL="0" lvl="0" indent="0">
              <a:spcAft>
                <a:spcPts val="200"/>
              </a:spcAft>
              <a:buNone/>
            </a:pPr>
            <a:r>
              <a:rPr lang="uk-UA" sz="1800" dirty="0"/>
              <a:t>Якщо аудиторія в класичній схемі розглядалася як приймач та інтерпретатор, то зараз вона вбирає в себе усі елементи комунікативного циклу, будучи продюсером, виробником контенту, залученим до інтерпретації та ефектів. Аудиторія сама вибирає і створює канали повідомлення.</a:t>
            </a:r>
          </a:p>
          <a:p>
            <a:pPr marL="0" lvl="0" indent="0">
              <a:spcAft>
                <a:spcPts val="200"/>
              </a:spcAft>
              <a:buNone/>
            </a:pPr>
            <a:r>
              <a:rPr lang="uk-UA" sz="1800" dirty="0" err="1"/>
              <a:t>Медіапродюсери</a:t>
            </a:r>
            <a:r>
              <a:rPr lang="uk-UA" sz="1800" dirty="0"/>
              <a:t> зараз говорять про </a:t>
            </a:r>
            <a:r>
              <a:rPr lang="uk-UA" sz="1800" dirty="0">
                <a:solidFill>
                  <a:srgbClr val="FF0000"/>
                </a:solidFill>
              </a:rPr>
              <a:t>«емоційний капітал», «відчуття любові», </a:t>
            </a:r>
            <a:r>
              <a:rPr lang="uk-UA" sz="1800" dirty="0"/>
              <a:t>що відсилають до очікувань та участі аудиторії, до </a:t>
            </a:r>
            <a:r>
              <a:rPr lang="en-GB" sz="1800" i="1" dirty="0"/>
              <a:t>grassroots</a:t>
            </a:r>
            <a:r>
              <a:rPr lang="en-GB" sz="1800" dirty="0"/>
              <a:t> </a:t>
            </a:r>
            <a:r>
              <a:rPr lang="uk-UA" sz="1800" dirty="0"/>
              <a:t>креативності. (</a:t>
            </a:r>
            <a:r>
              <a:rPr lang="en-GB" sz="1800" b="1" dirty="0"/>
              <a:t>Henry Jenkins. Convergence Culture</a:t>
            </a:r>
            <a:r>
              <a:rPr lang="en-GB" sz="1800" dirty="0"/>
              <a:t>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 teacher 4х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3644</TotalTime>
  <Words>1299</Words>
  <Application>Microsoft Macintosh PowerPoint</Application>
  <PresentationFormat>On-screen Show (4:3)</PresentationFormat>
  <Paragraphs>76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template teacher 4х3</vt:lpstr>
      <vt:lpstr>Усвідомленя і розуміння змісту і форми медіакультури в контексті медіаосвіти</vt:lpstr>
      <vt:lpstr>Медіаосвіта - медіакультура</vt:lpstr>
      <vt:lpstr>Зсув парадигми у дослідженні медіакультури і медіаосвіти</vt:lpstr>
      <vt:lpstr>Репрезентативна парадигма медіаосвіти</vt:lpstr>
      <vt:lpstr>PowerPoint Presentation</vt:lpstr>
      <vt:lpstr>Медіакультура як об’єкт медіаосвіти </vt:lpstr>
      <vt:lpstr>Медіаграмотність в розумінні  медіакультури</vt:lpstr>
      <vt:lpstr>Медіаграмотність в розумінні  медіакультури</vt:lpstr>
      <vt:lpstr>В новому дискурсі медіаосвіти акцентовано увагу на студента, на його знаннях і культурному досвіді.</vt:lpstr>
      <vt:lpstr>Роль медіаосвіти в контексті медіакультури спрямована на розпізнавання і вирішення наступних питань.</vt:lpstr>
      <vt:lpstr>Сьогодні актуальними також є питання</vt:lpstr>
      <vt:lpstr>Постмодерністська концепція освіти в контексті партисипаторної культури</vt:lpstr>
      <vt:lpstr>Політика ідентичності в медіаосвіті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Усвідомленя і розуміння змісту і форми медіакультури в контексті медіаосвіти</dc:title>
  <cp:lastModifiedBy>Nina Zrazhevska</cp:lastModifiedBy>
  <cp:revision>84</cp:revision>
  <dcterms:modified xsi:type="dcterms:W3CDTF">2020-11-14T13:11:13Z</dcterms:modified>
</cp:coreProperties>
</file>